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9" r:id="rId1"/>
    <p:sldMasterId id="2147483685" r:id="rId2"/>
  </p:sldMasterIdLst>
  <p:notesMasterIdLst>
    <p:notesMasterId r:id="rId50"/>
  </p:notesMasterIdLst>
  <p:handoutMasterIdLst>
    <p:handoutMasterId r:id="rId51"/>
  </p:handoutMasterIdLst>
  <p:sldIdLst>
    <p:sldId id="275" r:id="rId3"/>
    <p:sldId id="276" r:id="rId4"/>
    <p:sldId id="277" r:id="rId5"/>
    <p:sldId id="278" r:id="rId6"/>
    <p:sldId id="321" r:id="rId7"/>
    <p:sldId id="279" r:id="rId8"/>
    <p:sldId id="280" r:id="rId9"/>
    <p:sldId id="320" r:id="rId10"/>
    <p:sldId id="317" r:id="rId11"/>
    <p:sldId id="281" r:id="rId12"/>
    <p:sldId id="282" r:id="rId13"/>
    <p:sldId id="283" r:id="rId14"/>
    <p:sldId id="284" r:id="rId15"/>
    <p:sldId id="300" r:id="rId16"/>
    <p:sldId id="285" r:id="rId17"/>
    <p:sldId id="286" r:id="rId18"/>
    <p:sldId id="274" r:id="rId19"/>
    <p:sldId id="294" r:id="rId20"/>
    <p:sldId id="295" r:id="rId21"/>
    <p:sldId id="303" r:id="rId22"/>
    <p:sldId id="289" r:id="rId23"/>
    <p:sldId id="296" r:id="rId24"/>
    <p:sldId id="290" r:id="rId25"/>
    <p:sldId id="291" r:id="rId26"/>
    <p:sldId id="304" r:id="rId27"/>
    <p:sldId id="307" r:id="rId28"/>
    <p:sldId id="306" r:id="rId29"/>
    <p:sldId id="308" r:id="rId30"/>
    <p:sldId id="305" r:id="rId31"/>
    <p:sldId id="293" r:id="rId32"/>
    <p:sldId id="297" r:id="rId33"/>
    <p:sldId id="315" r:id="rId34"/>
    <p:sldId id="272" r:id="rId35"/>
    <p:sldId id="288" r:id="rId36"/>
    <p:sldId id="292" r:id="rId37"/>
    <p:sldId id="316" r:id="rId38"/>
    <p:sldId id="302" r:id="rId39"/>
    <p:sldId id="298" r:id="rId40"/>
    <p:sldId id="299" r:id="rId41"/>
    <p:sldId id="318" r:id="rId42"/>
    <p:sldId id="322" r:id="rId43"/>
    <p:sldId id="325" r:id="rId44"/>
    <p:sldId id="328" r:id="rId45"/>
    <p:sldId id="323" r:id="rId46"/>
    <p:sldId id="324" r:id="rId47"/>
    <p:sldId id="326" r:id="rId48"/>
    <p:sldId id="327" r:id="rId49"/>
  </p:sldIdLst>
  <p:sldSz cx="9144000" cy="6858000" type="screen4x3"/>
  <p:notesSz cx="9601200" cy="73152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4572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6pPr>
    <a:lvl7pPr marL="2743200" algn="l" defTabSz="4572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7pPr>
    <a:lvl8pPr marL="3200400" algn="l" defTabSz="4572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8pPr>
    <a:lvl9pPr marL="3657600" algn="l" defTabSz="4572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clrMru>
    <a:srgbClr val="FFFF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373" autoAdjust="0"/>
    <p:restoredTop sz="94717" autoAdjust="0"/>
  </p:normalViewPr>
  <p:slideViewPr>
    <p:cSldViewPr>
      <p:cViewPr varScale="1">
        <p:scale>
          <a:sx n="102" d="100"/>
          <a:sy n="102" d="100"/>
        </p:scale>
        <p:origin x="1608" y="18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33424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19" d="100"/>
        <a:sy n="119" d="100"/>
      </p:scale>
      <p:origin x="0" y="5128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slide" Target="slides/slide37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42" Type="http://schemas.openxmlformats.org/officeDocument/2006/relationships/slide" Target="slides/slide40.xml"/><Relationship Id="rId47" Type="http://schemas.openxmlformats.org/officeDocument/2006/relationships/slide" Target="slides/slide45.xml"/><Relationship Id="rId50" Type="http://schemas.openxmlformats.org/officeDocument/2006/relationships/notesMaster" Target="notesMasters/notesMaster1.xml"/><Relationship Id="rId55" Type="http://schemas.openxmlformats.org/officeDocument/2006/relationships/tableStyles" Target="tableStyles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9" Type="http://schemas.openxmlformats.org/officeDocument/2006/relationships/slide" Target="slides/slide27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slide" Target="slides/slide38.xml"/><Relationship Id="rId45" Type="http://schemas.openxmlformats.org/officeDocument/2006/relationships/slide" Target="slides/slide43.xml"/><Relationship Id="rId53" Type="http://schemas.openxmlformats.org/officeDocument/2006/relationships/viewProps" Target="viewProps.xml"/><Relationship Id="rId5" Type="http://schemas.openxmlformats.org/officeDocument/2006/relationships/slide" Target="slides/slide3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4" Type="http://schemas.openxmlformats.org/officeDocument/2006/relationships/slide" Target="slides/slide42.xml"/><Relationship Id="rId52" Type="http://schemas.openxmlformats.org/officeDocument/2006/relationships/presProps" Target="pres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slide" Target="slides/slide41.xml"/><Relationship Id="rId48" Type="http://schemas.openxmlformats.org/officeDocument/2006/relationships/slide" Target="slides/slide46.xml"/><Relationship Id="rId8" Type="http://schemas.openxmlformats.org/officeDocument/2006/relationships/slide" Target="slides/slide6.xml"/><Relationship Id="rId51" Type="http://schemas.openxmlformats.org/officeDocument/2006/relationships/handoutMaster" Target="handoutMasters/handoutMaster1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slide" Target="slides/slide44.xml"/><Relationship Id="rId20" Type="http://schemas.openxmlformats.org/officeDocument/2006/relationships/slide" Target="slides/slide18.xml"/><Relationship Id="rId41" Type="http://schemas.openxmlformats.org/officeDocument/2006/relationships/slide" Target="slides/slide39.xml"/><Relationship Id="rId54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slide" Target="slides/slide4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30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4160838" cy="3651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defTabSz="966788">
              <a:defRPr sz="1300"/>
            </a:lvl1pPr>
          </a:lstStyle>
          <a:p>
            <a:endParaRPr lang="en-US"/>
          </a:p>
        </p:txBody>
      </p:sp>
      <p:sp>
        <p:nvSpPr>
          <p:cNvPr id="48131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5438775" y="0"/>
            <a:ext cx="4160838" cy="3651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t" anchorCtr="0" compatLnSpc="1">
            <a:prstTxWarp prst="textNoShape">
              <a:avLst/>
            </a:prstTxWarp>
          </a:bodyPr>
          <a:lstStyle>
            <a:lvl1pPr algn="r" defTabSz="966788">
              <a:defRPr sz="1300"/>
            </a:lvl1pPr>
          </a:lstStyle>
          <a:p>
            <a:endParaRPr lang="en-US"/>
          </a:p>
        </p:txBody>
      </p:sp>
      <p:sp>
        <p:nvSpPr>
          <p:cNvPr id="48132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6948488"/>
            <a:ext cx="4160838" cy="3651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b" anchorCtr="0" compatLnSpc="1">
            <a:prstTxWarp prst="textNoShape">
              <a:avLst/>
            </a:prstTxWarp>
          </a:bodyPr>
          <a:lstStyle>
            <a:lvl1pPr defTabSz="966788">
              <a:defRPr sz="1300"/>
            </a:lvl1pPr>
          </a:lstStyle>
          <a:p>
            <a:endParaRPr lang="en-US"/>
          </a:p>
        </p:txBody>
      </p:sp>
      <p:sp>
        <p:nvSpPr>
          <p:cNvPr id="48133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5438775" y="6948488"/>
            <a:ext cx="4160838" cy="3651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661" tIns="48331" rIns="96661" bIns="48331" numCol="1" anchor="b" anchorCtr="0" compatLnSpc="1">
            <a:prstTxWarp prst="textNoShape">
              <a:avLst/>
            </a:prstTxWarp>
          </a:bodyPr>
          <a:lstStyle>
            <a:lvl1pPr algn="r" defTabSz="966788">
              <a:defRPr sz="1300"/>
            </a:lvl1pPr>
          </a:lstStyle>
          <a:p>
            <a:fld id="{63165CE4-989B-DE44-BA40-E58880F79E56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963607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4160838" cy="36512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438775" y="0"/>
            <a:ext cx="4160838" cy="36512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B8D8410-E303-9141-9DD9-453F5C4CD7F0}" type="datetimeFigureOut">
              <a:rPr lang="en-US" smtClean="0"/>
              <a:pPr/>
              <a:t>5/28/24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971800" y="549275"/>
            <a:ext cx="3657600" cy="27432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60438" y="3475038"/>
            <a:ext cx="7680325" cy="329088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948488"/>
            <a:ext cx="4160838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438775" y="6948488"/>
            <a:ext cx="4160838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3EDED6C-27E4-6241-80CA-7A57B68FB2F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893523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Set addition is undefined!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EDED6C-27E4-6241-80CA-7A57B68FB2F2}" type="slidenum">
              <a:rPr lang="en-US" smtClean="0"/>
              <a:pPr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971895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EDED6C-27E4-6241-80CA-7A57B68FB2F2}" type="slidenum">
              <a:rPr lang="en-US" smtClean="0"/>
              <a:pPr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202118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3EDED6C-27E4-6241-80CA-7A57B68FB2F2}" type="slidenum">
              <a:rPr lang="en-US" smtClean="0"/>
              <a:pPr/>
              <a:t>33</a:t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fld id="{B1590D57-F84C-2044-AE06-70884FD42032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fld id="{8B8B0896-239D-FD41-8BC2-03FE97DB817D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248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6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fld id="{C56CA2D7-A9F4-4044-A266-083B81A62279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2" y="6400800"/>
            <a:ext cx="9141619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2" y="633431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22960" y="758952"/>
            <a:ext cx="75438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6000" spc="-38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25038" y="4455620"/>
            <a:ext cx="75438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1800" cap="all" spc="150" baseline="0">
                <a:solidFill>
                  <a:schemeClr val="tx2"/>
                </a:solidFill>
                <a:latin typeface="+mj-lt"/>
              </a:defRPr>
            </a:lvl1pPr>
            <a:lvl2pPr marL="342900" indent="0" algn="ctr">
              <a:buNone/>
              <a:defRPr sz="1800"/>
            </a:lvl2pPr>
            <a:lvl3pPr marL="685800" indent="0" algn="ctr">
              <a:buNone/>
              <a:defRPr sz="1800"/>
            </a:lvl3pPr>
            <a:lvl4pPr marL="1028700" indent="0" algn="ctr">
              <a:buNone/>
              <a:defRPr sz="1500"/>
            </a:lvl4pPr>
            <a:lvl5pPr marL="1371600" indent="0" algn="ctr">
              <a:buNone/>
              <a:defRPr sz="1500"/>
            </a:lvl5pPr>
            <a:lvl6pPr marL="1714500" indent="0" algn="ctr">
              <a:buNone/>
              <a:defRPr sz="1500"/>
            </a:lvl6pPr>
            <a:lvl7pPr marL="2057400" indent="0" algn="ctr">
              <a:buNone/>
              <a:defRPr sz="1500"/>
            </a:lvl7pPr>
            <a:lvl8pPr marL="2400300" indent="0" algn="ctr">
              <a:buNone/>
              <a:defRPr sz="1500"/>
            </a:lvl8pPr>
            <a:lvl9pPr marL="2743200" indent="0" algn="ctr">
              <a:buNone/>
              <a:defRPr sz="15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A9FE9BD-5622-F741-8AAF-5F616892DD81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905744" y="4343400"/>
            <a:ext cx="740664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1497349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8FF316F-9395-A345-9931-31E01D1133BA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133479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2" y="6400800"/>
            <a:ext cx="9141619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2" y="633431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60" y="758952"/>
            <a:ext cx="75438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6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60" y="4453128"/>
            <a:ext cx="75438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1800" cap="all" spc="150" baseline="0">
                <a:solidFill>
                  <a:schemeClr val="tx2"/>
                </a:solidFill>
                <a:latin typeface="+mj-lt"/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4C0544-5D13-4C44-BDD8-A15A0B178BA5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905744" y="4343400"/>
            <a:ext cx="740664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2687353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822960" y="286604"/>
            <a:ext cx="75438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22959" y="1845734"/>
            <a:ext cx="370332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63440" y="1845735"/>
            <a:ext cx="370332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267821-5293-964E-9A5A-2A573527122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814526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822960" y="286604"/>
            <a:ext cx="75438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60" y="1846052"/>
            <a:ext cx="370332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1500" b="0" cap="all" baseline="0">
                <a:solidFill>
                  <a:schemeClr val="tx2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22960" y="2582334"/>
            <a:ext cx="3703320" cy="337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63440" y="1846052"/>
            <a:ext cx="370332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1500" b="0" cap="all" baseline="0">
                <a:solidFill>
                  <a:schemeClr val="tx2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63440" y="2582334"/>
            <a:ext cx="3703320" cy="33782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F10A78-64D9-FC47-AF0B-24C65719F59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757926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D81A53-1B04-5941-B2AD-E979A6AD99A9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912815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2382" y="6400800"/>
            <a:ext cx="9141619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2" y="633431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95BE68-634B-4D48-AC85-B95566A5D57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717115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3" y="0"/>
            <a:ext cx="3038093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3030053" y="0"/>
            <a:ext cx="48006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900" y="594359"/>
            <a:ext cx="2400300" cy="2286000"/>
          </a:xfrm>
        </p:spPr>
        <p:txBody>
          <a:bodyPr anchor="b">
            <a:normAutofit/>
          </a:bodyPr>
          <a:lstStyle>
            <a:lvl1pPr>
              <a:defRPr sz="27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00450" y="731520"/>
            <a:ext cx="4869180" cy="5257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42900" y="2926080"/>
            <a:ext cx="24003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125">
                <a:solidFill>
                  <a:srgbClr val="FFFFFF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49134" y="6459786"/>
            <a:ext cx="1963883" cy="365125"/>
          </a:xfrm>
        </p:spPr>
        <p:txBody>
          <a:bodyPr/>
          <a:lstStyle>
            <a:lvl1pPr algn="l">
              <a:defRPr/>
            </a:lvl1pPr>
          </a:lstStyle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600450" y="6459786"/>
            <a:ext cx="348615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F2AF5FD5-CD46-C649-9F10-040FF47E85F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15224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fld id="{7C2DD9EB-5762-4348-BDB3-52E45036EFDB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9141619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2" y="491507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60" y="5074920"/>
            <a:ext cx="7584948" cy="822960"/>
          </a:xfrm>
        </p:spPr>
        <p:txBody>
          <a:bodyPr lIns="91440" tIns="0" rIns="91440" bIns="0" anchor="b">
            <a:noAutofit/>
          </a:bodyPr>
          <a:lstStyle>
            <a:lvl1pPr>
              <a:defRPr sz="27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2" y="0"/>
            <a:ext cx="9143989" cy="4915076"/>
          </a:xfrm>
          <a:solidFill>
            <a:schemeClr val="accent2"/>
          </a:solidFill>
        </p:spPr>
        <p:txBody>
          <a:bodyPr lIns="457200" tIns="457200" anchor="t"/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22960" y="5907023"/>
            <a:ext cx="7584948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450"/>
              </a:spcAft>
              <a:buNone/>
              <a:defRPr sz="1125">
                <a:solidFill>
                  <a:srgbClr val="FFFFFF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6E51E6-00EA-A74F-94F8-A0FA6E96E67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650233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6E5545-E534-A74C-B48A-CE1687C8332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9955322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2" y="6400800"/>
            <a:ext cx="9141619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2" y="633431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414779"/>
            <a:ext cx="1971675" cy="575742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414778"/>
            <a:ext cx="5800725" cy="5757422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D717E8-0565-3D41-84D9-096009295245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74087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fld id="{442545C9-414A-494E-8D5E-B8F0DFEA06E4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76200" y="1752600"/>
            <a:ext cx="4038600" cy="43735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267200" y="1752600"/>
            <a:ext cx="4038600" cy="43735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fld id="{20E48687-50C1-354C-AAA5-BEAB274C9FCF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fld id="{68382B4B-8509-1044-BDE5-6E6A37310AEB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fld id="{71143E49-CD0E-5C4E-81F5-B35068D2C54D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fld id="{7960B2D8-3DF4-6543-B9C2-72A360B0C711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fld id="{D4CF8864-CC9C-5943-8AF6-86C70F122370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fld id="{BD98CB40-28E9-5049-B72F-15CF1F7B62AD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76200" y="274638"/>
            <a:ext cx="5943600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19459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76200" y="1752600"/>
            <a:ext cx="8229600" cy="43735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9460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457200" y="6245225"/>
            <a:ext cx="2133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400">
                <a:solidFill>
                  <a:srgbClr val="FFFF99"/>
                </a:solidFill>
              </a:defRPr>
            </a:lvl1pPr>
          </a:lstStyle>
          <a:p>
            <a:endParaRPr lang="en-US"/>
          </a:p>
        </p:txBody>
      </p:sp>
      <p:sp>
        <p:nvSpPr>
          <p:cNvPr id="19461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5225"/>
            <a:ext cx="2895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sz="1400">
                <a:solidFill>
                  <a:srgbClr val="FFFF99"/>
                </a:solidFill>
              </a:defRPr>
            </a:lvl1pPr>
          </a:lstStyle>
          <a:p>
            <a:endParaRPr lang="en-US"/>
          </a:p>
        </p:txBody>
      </p:sp>
      <p:sp>
        <p:nvSpPr>
          <p:cNvPr id="19462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5225"/>
            <a:ext cx="2133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400">
                <a:solidFill>
                  <a:srgbClr val="FFFF99"/>
                </a:solidFill>
              </a:defRPr>
            </a:lvl1pPr>
          </a:lstStyle>
          <a:p>
            <a:fld id="{7E85B62A-22F4-AE4A-A1B4-95A8DE049B0A}" type="slidenum">
              <a:rPr lang="en-US"/>
              <a:pPr/>
              <a:t>‹#›</a:t>
            </a:fld>
            <a:endParaRPr lang="en-US"/>
          </a:p>
        </p:txBody>
      </p:sp>
      <p:sp>
        <p:nvSpPr>
          <p:cNvPr id="19463" name="Rectangle 7"/>
          <p:cNvSpPr>
            <a:spLocks noChangeArrowheads="1"/>
          </p:cNvSpPr>
          <p:nvPr/>
        </p:nvSpPr>
        <p:spPr bwMode="auto">
          <a:xfrm>
            <a:off x="6019800" y="0"/>
            <a:ext cx="3124200" cy="41148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2" r:id="rId1"/>
    <p:sldLayoutId id="2147483653" r:id="rId2"/>
    <p:sldLayoutId id="2147483654" r:id="rId3"/>
    <p:sldLayoutId id="2147483655" r:id="rId4"/>
    <p:sldLayoutId id="2147483656" r:id="rId5"/>
    <p:sldLayoutId id="2147483657" r:id="rId6"/>
    <p:sldLayoutId id="2147483658" r:id="rId7"/>
    <p:sldLayoutId id="2147483659" r:id="rId8"/>
    <p:sldLayoutId id="2147483660" r:id="rId9"/>
    <p:sldLayoutId id="2147483661" r:id="rId10"/>
    <p:sldLayoutId id="2147483662" r:id="rId11"/>
  </p:sldLayoutIdLst>
  <p:txStyles>
    <p:titleStyle>
      <a:lvl1pPr algn="l" rtl="0" fontAlgn="base">
        <a:spcBef>
          <a:spcPct val="0"/>
        </a:spcBef>
        <a:spcAft>
          <a:spcPct val="0"/>
        </a:spcAft>
        <a:defRPr sz="4400">
          <a:solidFill>
            <a:srgbClr val="FFFF99"/>
          </a:solidFill>
          <a:latin typeface="+mj-lt"/>
          <a:ea typeface="+mj-ea"/>
          <a:cs typeface="+mj-cs"/>
        </a:defRPr>
      </a:lvl1pPr>
      <a:lvl2pPr algn="l" rtl="0" fontAlgn="base">
        <a:spcBef>
          <a:spcPct val="0"/>
        </a:spcBef>
        <a:spcAft>
          <a:spcPct val="0"/>
        </a:spcAft>
        <a:defRPr sz="4400">
          <a:solidFill>
            <a:srgbClr val="FFFF99"/>
          </a:solidFill>
          <a:latin typeface="Arial" charset="0"/>
        </a:defRPr>
      </a:lvl2pPr>
      <a:lvl3pPr algn="l" rtl="0" fontAlgn="base">
        <a:spcBef>
          <a:spcPct val="0"/>
        </a:spcBef>
        <a:spcAft>
          <a:spcPct val="0"/>
        </a:spcAft>
        <a:defRPr sz="4400">
          <a:solidFill>
            <a:srgbClr val="FFFF99"/>
          </a:solidFill>
          <a:latin typeface="Arial" charset="0"/>
        </a:defRPr>
      </a:lvl3pPr>
      <a:lvl4pPr algn="l" rtl="0" fontAlgn="base">
        <a:spcBef>
          <a:spcPct val="0"/>
        </a:spcBef>
        <a:spcAft>
          <a:spcPct val="0"/>
        </a:spcAft>
        <a:defRPr sz="4400">
          <a:solidFill>
            <a:srgbClr val="FFFF99"/>
          </a:solidFill>
          <a:latin typeface="Arial" charset="0"/>
        </a:defRPr>
      </a:lvl4pPr>
      <a:lvl5pPr algn="l" rtl="0" fontAlgn="base">
        <a:spcBef>
          <a:spcPct val="0"/>
        </a:spcBef>
        <a:spcAft>
          <a:spcPct val="0"/>
        </a:spcAft>
        <a:defRPr sz="4400">
          <a:solidFill>
            <a:srgbClr val="FFFF99"/>
          </a:solidFill>
          <a:latin typeface="Arial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4400">
          <a:solidFill>
            <a:srgbClr val="FFFF99"/>
          </a:solidFill>
          <a:latin typeface="Arial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4400">
          <a:solidFill>
            <a:srgbClr val="FFFF99"/>
          </a:solidFill>
          <a:latin typeface="Arial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4400">
          <a:solidFill>
            <a:srgbClr val="FFFF99"/>
          </a:solidFill>
          <a:latin typeface="Arial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4400">
          <a:solidFill>
            <a:srgbClr val="FFFF99"/>
          </a:solidFill>
          <a:latin typeface="Arial" charset="0"/>
        </a:defRPr>
      </a:lvl9pPr>
    </p:titleStyle>
    <p:bodyStyle>
      <a:lvl1pPr marL="342900" indent="-342900" algn="l" rtl="0" fontAlgn="base">
        <a:spcBef>
          <a:spcPct val="20000"/>
        </a:spcBef>
        <a:spcAft>
          <a:spcPct val="0"/>
        </a:spcAft>
        <a:buChar char="•"/>
        <a:defRPr sz="3200">
          <a:solidFill>
            <a:srgbClr val="FFFF99"/>
          </a:solidFill>
          <a:latin typeface="+mn-lt"/>
          <a:ea typeface="+mn-ea"/>
          <a:cs typeface="+mn-cs"/>
        </a:defRPr>
      </a:lvl1pPr>
      <a:lvl2pPr marL="742950" indent="-285750" algn="l" rtl="0" fontAlgn="base">
        <a:spcBef>
          <a:spcPct val="20000"/>
        </a:spcBef>
        <a:spcAft>
          <a:spcPct val="0"/>
        </a:spcAft>
        <a:buChar char="–"/>
        <a:defRPr sz="2800">
          <a:solidFill>
            <a:srgbClr val="FFFF99"/>
          </a:solidFill>
          <a:latin typeface="+mn-lt"/>
          <a:ea typeface="ＭＳ Ｐゴシック" charset="-128"/>
        </a:defRPr>
      </a:lvl2pPr>
      <a:lvl3pPr marL="1143000" indent="-228600" algn="l" rtl="0" fontAlgn="base">
        <a:spcBef>
          <a:spcPct val="20000"/>
        </a:spcBef>
        <a:spcAft>
          <a:spcPct val="0"/>
        </a:spcAft>
        <a:buChar char="•"/>
        <a:defRPr sz="2400">
          <a:solidFill>
            <a:srgbClr val="FFFF99"/>
          </a:solidFill>
          <a:latin typeface="+mn-lt"/>
          <a:ea typeface="ＭＳ Ｐゴシック" charset="-128"/>
        </a:defRPr>
      </a:lvl3pPr>
      <a:lvl4pPr marL="1600200" indent="-228600" algn="l" rtl="0" fontAlgn="base">
        <a:spcBef>
          <a:spcPct val="20000"/>
        </a:spcBef>
        <a:spcAft>
          <a:spcPct val="0"/>
        </a:spcAft>
        <a:buChar char="–"/>
        <a:defRPr sz="2000">
          <a:solidFill>
            <a:srgbClr val="FFFF99"/>
          </a:solidFill>
          <a:latin typeface="+mn-lt"/>
          <a:ea typeface="ＭＳ Ｐゴシック" charset="-128"/>
        </a:defRPr>
      </a:lvl4pPr>
      <a:lvl5pPr marL="20574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rgbClr val="FFFF99"/>
          </a:solidFill>
          <a:latin typeface="+mn-lt"/>
          <a:ea typeface="ＭＳ Ｐゴシック" charset="-128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rgbClr val="FFFF99"/>
          </a:solidFill>
          <a:latin typeface="+mn-lt"/>
          <a:ea typeface="ＭＳ Ｐゴシック" charset="-128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rgbClr val="FFFF99"/>
          </a:solidFill>
          <a:latin typeface="+mn-lt"/>
          <a:ea typeface="ＭＳ Ｐゴシック" charset="-128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rgbClr val="FFFF99"/>
          </a:solidFill>
          <a:latin typeface="+mn-lt"/>
          <a:ea typeface="ＭＳ Ｐゴシック" charset="-128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rgbClr val="FFFF99"/>
          </a:solidFill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9144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9144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22960" y="286604"/>
            <a:ext cx="75438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60" y="1845734"/>
            <a:ext cx="75438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2961" y="6459786"/>
            <a:ext cx="185420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675"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764639" y="6459786"/>
            <a:ext cx="361710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675" cap="all" baseline="0"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425344" y="6459786"/>
            <a:ext cx="9840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788">
                <a:solidFill>
                  <a:srgbClr val="FFFFFF"/>
                </a:solidFill>
              </a:defRPr>
            </a:lvl1pPr>
          </a:lstStyle>
          <a:p>
            <a:fld id="{7E85B62A-22F4-AE4A-A1B4-95A8DE049B0A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895149" y="1737845"/>
            <a:ext cx="74752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819960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6" r:id="rId1"/>
    <p:sldLayoutId id="2147483687" r:id="rId2"/>
    <p:sldLayoutId id="2147483688" r:id="rId3"/>
    <p:sldLayoutId id="2147483689" r:id="rId4"/>
    <p:sldLayoutId id="2147483690" r:id="rId5"/>
    <p:sldLayoutId id="2147483691" r:id="rId6"/>
    <p:sldLayoutId id="2147483692" r:id="rId7"/>
    <p:sldLayoutId id="2147483693" r:id="rId8"/>
    <p:sldLayoutId id="2147483694" r:id="rId9"/>
    <p:sldLayoutId id="2147483695" r:id="rId10"/>
    <p:sldLayoutId id="2147483696" r:id="rId11"/>
  </p:sldLayoutIdLst>
  <p:txStyles>
    <p:titleStyle>
      <a:lvl1pPr algn="l" defTabSz="685800" rtl="0" eaLnBrk="1" latinLnBrk="0" hangingPunct="1">
        <a:lnSpc>
          <a:spcPct val="85000"/>
        </a:lnSpc>
        <a:spcBef>
          <a:spcPct val="0"/>
        </a:spcBef>
        <a:buNone/>
        <a:defRPr sz="3600" kern="1200" spc="-38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68580" indent="-68580" algn="l" defTabSz="685800" rtl="0" eaLnBrk="1" latinLnBrk="0" hangingPunct="1">
        <a:lnSpc>
          <a:spcPct val="90000"/>
        </a:lnSpc>
        <a:spcBef>
          <a:spcPts val="900"/>
        </a:spcBef>
        <a:spcAft>
          <a:spcPts val="15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15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288036" indent="-13716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3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425196" indent="-13716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562356" indent="-13716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699516" indent="-13716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825000" indent="-17145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975000" indent="-17145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125000" indent="-17145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275000" indent="-17145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5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5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5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github.com/en" TargetMode="External"/><Relationship Id="rId2" Type="http://schemas.openxmlformats.org/officeDocument/2006/relationships/hyperlink" Target="https://jwiegley.github.io/git-from-the-bottom-up/" TargetMode="External"/><Relationship Id="rId1" Type="http://schemas.openxmlformats.org/officeDocument/2006/relationships/slideLayout" Target="../slideLayouts/slideLayout15.xml"/><Relationship Id="rId4" Type="http://schemas.openxmlformats.org/officeDocument/2006/relationships/hyperlink" Target="https://skills.github.com/" TargetMode="Externa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hyperlink" Target="https://scikit-learn.org/" TargetMode="External"/><Relationship Id="rId2" Type="http://schemas.openxmlformats.org/officeDocument/2006/relationships/hyperlink" Target="https://pytorch.org/" TargetMode="External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4.jpeg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PaCmpygFfXo" TargetMode="External"/><Relationship Id="rId2" Type="http://schemas.openxmlformats.org/officeDocument/2006/relationships/hyperlink" Target="https://www.youtube.com/@AndrejKarpathy" TargetMode="External"/><Relationship Id="rId1" Type="http://schemas.openxmlformats.org/officeDocument/2006/relationships/slideLayout" Target="../slideLayouts/slideLayout15.xml"/><Relationship Id="rId4" Type="http://schemas.openxmlformats.org/officeDocument/2006/relationships/hyperlink" Target="https://www.youtube.com/watch?v=kCc8FmEb1nY" TargetMode="Externa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6" name="AutoShape 4"/>
          <p:cNvSpPr>
            <a:spLocks noGrp="1" noChangeArrowheads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Python Programming</a:t>
            </a:r>
          </a:p>
        </p:txBody>
      </p:sp>
      <p:sp>
        <p:nvSpPr>
          <p:cNvPr id="28677" name="Rectangle 5"/>
          <p:cNvSpPr>
            <a:spLocks noGrp="1" noChangeArrowheads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Scott Wallace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2" name="AutoShap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Indexing</a:t>
            </a:r>
          </a:p>
        </p:txBody>
      </p:sp>
      <p:sp>
        <p:nvSpPr>
          <p:cNvPr id="35843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sz="2400" dirty="0"/>
              <a:t>Can index into strings, tuples, lists and dictionaries </a:t>
            </a:r>
            <a:br>
              <a:rPr lang="en-US" sz="2400" dirty="0"/>
            </a:br>
            <a:r>
              <a:rPr lang="en-US" sz="2400" dirty="0"/>
              <a:t>(use ‘[‘ ‘]’ regardless)</a:t>
            </a:r>
          </a:p>
          <a:p>
            <a:endParaRPr lang="en-US" sz="2400" dirty="0"/>
          </a:p>
          <a:p>
            <a:pPr>
              <a:buFont typeface="Wingdings" charset="2"/>
              <a:buNone/>
            </a:pPr>
            <a:r>
              <a:rPr lang="en-US" sz="2400" dirty="0"/>
              <a:t>&gt;&gt;&gt; cheese = (“brie”, “</a:t>
            </a:r>
            <a:r>
              <a:rPr lang="en-US" sz="2400" dirty="0" err="1"/>
              <a:t>colby</a:t>
            </a:r>
            <a:r>
              <a:rPr lang="en-US" sz="2400" dirty="0"/>
              <a:t>”)</a:t>
            </a:r>
          </a:p>
          <a:p>
            <a:pPr>
              <a:buFont typeface="Wingdings" charset="2"/>
              <a:buNone/>
            </a:pPr>
            <a:r>
              <a:rPr lang="en-US" sz="2400" dirty="0"/>
              <a:t>&gt;&gt;&gt; cheese[0]</a:t>
            </a:r>
          </a:p>
          <a:p>
            <a:pPr>
              <a:buFont typeface="Wingdings" charset="2"/>
              <a:buNone/>
            </a:pPr>
            <a:r>
              <a:rPr lang="en-US" sz="2400" dirty="0"/>
              <a:t>‘brie’</a:t>
            </a:r>
          </a:p>
          <a:p>
            <a:pPr>
              <a:buFont typeface="Wingdings" charset="2"/>
              <a:buNone/>
            </a:pPr>
            <a:r>
              <a:rPr lang="en-US" sz="2400" dirty="0"/>
              <a:t>&gt;&gt;&gt; cheese[0][2]</a:t>
            </a:r>
          </a:p>
          <a:p>
            <a:pPr>
              <a:buFont typeface="Wingdings" charset="2"/>
              <a:buNone/>
            </a:pPr>
            <a:r>
              <a:rPr lang="en-US" sz="2400" dirty="0"/>
              <a:t>‘</a:t>
            </a:r>
            <a:r>
              <a:rPr lang="en-US" sz="2400" dirty="0" err="1"/>
              <a:t>i</a:t>
            </a:r>
            <a:r>
              <a:rPr lang="en-US" sz="2400" dirty="0"/>
              <a:t>’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6" name="AutoShap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Setting elements</a:t>
            </a:r>
          </a:p>
        </p:txBody>
      </p:sp>
      <p:sp>
        <p:nvSpPr>
          <p:cNvPr id="36867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90000"/>
              </a:lnSpc>
            </a:pPr>
            <a:r>
              <a:rPr lang="en-US" sz="2400"/>
              <a:t>Can set elements using index notation</a:t>
            </a:r>
          </a:p>
          <a:p>
            <a:pPr lvl="1">
              <a:lnSpc>
                <a:spcPct val="90000"/>
              </a:lnSpc>
            </a:pPr>
            <a:r>
              <a:rPr lang="en-US" sz="2000"/>
              <a:t>Objects must be mutable</a:t>
            </a:r>
          </a:p>
          <a:p>
            <a:pPr>
              <a:lnSpc>
                <a:spcPct val="90000"/>
              </a:lnSpc>
              <a:buFont typeface="Wingdings" charset="2"/>
              <a:buNone/>
            </a:pPr>
            <a:endParaRPr lang="en-US" sz="2400"/>
          </a:p>
          <a:p>
            <a:pPr>
              <a:lnSpc>
                <a:spcPct val="90000"/>
              </a:lnSpc>
              <a:buFont typeface="Wingdings" charset="2"/>
              <a:buNone/>
            </a:pPr>
            <a:r>
              <a:rPr lang="en-US" sz="2400"/>
              <a:t>&gt;&gt;&gt; cheese = (‘brie’, ‘colby’)</a:t>
            </a:r>
          </a:p>
          <a:p>
            <a:pPr>
              <a:lnSpc>
                <a:spcPct val="90000"/>
              </a:lnSpc>
              <a:buFont typeface="Wingdings" charset="2"/>
              <a:buNone/>
            </a:pPr>
            <a:r>
              <a:rPr lang="en-US" sz="2400"/>
              <a:t>&gt;&gt;&gt; cheese[0] = ‘cheddar’</a:t>
            </a:r>
          </a:p>
          <a:p>
            <a:pPr>
              <a:lnSpc>
                <a:spcPct val="90000"/>
              </a:lnSpc>
              <a:buFont typeface="Wingdings" charset="2"/>
              <a:buNone/>
            </a:pPr>
            <a:r>
              <a:rPr lang="en-US" sz="2400"/>
              <a:t> </a:t>
            </a:r>
            <a:r>
              <a:rPr lang="en-US" sz="2400" i="1"/>
              <a:t>ERROR</a:t>
            </a:r>
          </a:p>
          <a:p>
            <a:pPr>
              <a:lnSpc>
                <a:spcPct val="90000"/>
              </a:lnSpc>
              <a:buFont typeface="Wingdings" charset="2"/>
              <a:buNone/>
            </a:pPr>
            <a:endParaRPr lang="en-US" sz="2400" i="1"/>
          </a:p>
          <a:p>
            <a:pPr>
              <a:lnSpc>
                <a:spcPct val="90000"/>
              </a:lnSpc>
            </a:pPr>
            <a:r>
              <a:rPr lang="en-US" sz="2400"/>
              <a:t>Can’t set tuple or string elements – they’re immutable</a:t>
            </a:r>
          </a:p>
          <a:p>
            <a:pPr>
              <a:lnSpc>
                <a:spcPct val="90000"/>
              </a:lnSpc>
            </a:pPr>
            <a:endParaRPr lang="en-US" sz="240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90" name="AutoShap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Setting elements</a:t>
            </a:r>
          </a:p>
        </p:txBody>
      </p:sp>
      <p:sp>
        <p:nvSpPr>
          <p:cNvPr id="37891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90000"/>
              </a:lnSpc>
              <a:buFont typeface="Wingdings" charset="2"/>
              <a:buNone/>
            </a:pPr>
            <a:r>
              <a:rPr lang="en-US" sz="2400" dirty="0"/>
              <a:t>&gt;&gt;&gt; cheese = [‘brie’, ‘</a:t>
            </a:r>
            <a:r>
              <a:rPr lang="en-US" sz="2400" dirty="0" err="1"/>
              <a:t>colby</a:t>
            </a:r>
            <a:r>
              <a:rPr lang="en-US" sz="2400" dirty="0"/>
              <a:t>’]</a:t>
            </a:r>
          </a:p>
          <a:p>
            <a:pPr>
              <a:lnSpc>
                <a:spcPct val="90000"/>
              </a:lnSpc>
              <a:buFont typeface="Wingdings" charset="2"/>
              <a:buNone/>
            </a:pPr>
            <a:r>
              <a:rPr lang="en-US" sz="2400" dirty="0"/>
              <a:t>&gt;&gt;&gt; cheese[0] = ‘cheddar’</a:t>
            </a:r>
          </a:p>
          <a:p>
            <a:pPr>
              <a:lnSpc>
                <a:spcPct val="90000"/>
              </a:lnSpc>
              <a:buFont typeface="Wingdings" charset="2"/>
              <a:buNone/>
            </a:pPr>
            <a:r>
              <a:rPr lang="en-US" sz="2400" dirty="0"/>
              <a:t>&gt;&gt;&gt; cheese</a:t>
            </a:r>
          </a:p>
          <a:p>
            <a:pPr>
              <a:lnSpc>
                <a:spcPct val="90000"/>
              </a:lnSpc>
              <a:buFont typeface="Wingdings" charset="2"/>
              <a:buNone/>
            </a:pPr>
            <a:r>
              <a:rPr lang="en-US" sz="2400" dirty="0"/>
              <a:t>[ ‘cheddar’, ‘</a:t>
            </a:r>
            <a:r>
              <a:rPr lang="en-US" sz="2400" dirty="0" err="1"/>
              <a:t>colby</a:t>
            </a:r>
            <a:r>
              <a:rPr lang="en-US" sz="2400" dirty="0"/>
              <a:t>’]</a:t>
            </a:r>
            <a:br>
              <a:rPr lang="en-US" sz="2400" dirty="0"/>
            </a:br>
            <a:br>
              <a:rPr lang="en-US" sz="2400" dirty="0"/>
            </a:br>
            <a:endParaRPr lang="en-US" sz="2400" dirty="0"/>
          </a:p>
          <a:p>
            <a:pPr>
              <a:lnSpc>
                <a:spcPct val="90000"/>
              </a:lnSpc>
              <a:buFont typeface="Wingdings" charset="2"/>
              <a:buNone/>
            </a:pPr>
            <a:r>
              <a:rPr lang="en-US" sz="2400" dirty="0"/>
              <a:t>&gt;&gt;&gt; cheeses = { ‘</a:t>
            </a:r>
            <a:r>
              <a:rPr lang="en-US" sz="2400" dirty="0" err="1"/>
              <a:t>french</a:t>
            </a:r>
            <a:r>
              <a:rPr lang="en-US" sz="2400" dirty="0"/>
              <a:t>’: ‘brie’, </a:t>
            </a:r>
          </a:p>
          <a:p>
            <a:pPr>
              <a:lnSpc>
                <a:spcPct val="90000"/>
              </a:lnSpc>
              <a:buFont typeface="Wingdings" charset="2"/>
              <a:buNone/>
            </a:pPr>
            <a:r>
              <a:rPr lang="en-US" sz="2400" dirty="0"/>
              <a:t>                           ‘</a:t>
            </a:r>
            <a:r>
              <a:rPr lang="en-US" sz="2400" dirty="0" err="1"/>
              <a:t>american</a:t>
            </a:r>
            <a:r>
              <a:rPr lang="en-US" sz="2400" dirty="0"/>
              <a:t>’:’kraft’ }</a:t>
            </a:r>
          </a:p>
          <a:p>
            <a:pPr>
              <a:lnSpc>
                <a:spcPct val="90000"/>
              </a:lnSpc>
              <a:buFont typeface="Wingdings" charset="2"/>
              <a:buNone/>
            </a:pPr>
            <a:r>
              <a:rPr lang="en-US" sz="2400" dirty="0"/>
              <a:t>&gt;&gt;&gt; cheeses[‘</a:t>
            </a:r>
            <a:r>
              <a:rPr lang="en-US" sz="2400" dirty="0" err="1"/>
              <a:t>french</a:t>
            </a:r>
            <a:r>
              <a:rPr lang="en-US" sz="2400" dirty="0"/>
              <a:t>’] = ‘camembert’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4" name="AutoShap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Indexing</a:t>
            </a:r>
          </a:p>
        </p:txBody>
      </p:sp>
      <p:sp>
        <p:nvSpPr>
          <p:cNvPr id="38915" name="Rectangle 3"/>
          <p:cNvSpPr>
            <a:spLocks noGrp="1" noChangeArrowheads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>
              <a:lnSpc>
                <a:spcPct val="80000"/>
              </a:lnSpc>
            </a:pPr>
            <a:r>
              <a:rPr lang="en-US" sz="2400" dirty="0"/>
              <a:t>Arrays are 0 indexed, like Java and C</a:t>
            </a:r>
          </a:p>
          <a:p>
            <a:pPr>
              <a:lnSpc>
                <a:spcPct val="80000"/>
              </a:lnSpc>
              <a:buFont typeface="Wingdings" charset="2"/>
              <a:buNone/>
            </a:pPr>
            <a:r>
              <a:rPr lang="en-US" sz="2400" dirty="0"/>
              <a:t>		</a:t>
            </a:r>
          </a:p>
          <a:p>
            <a:pPr>
              <a:lnSpc>
                <a:spcPct val="80000"/>
              </a:lnSpc>
              <a:buFont typeface="Wingdings" charset="2"/>
              <a:buNone/>
            </a:pPr>
            <a:endParaRPr lang="en-US" sz="2400" dirty="0"/>
          </a:p>
          <a:p>
            <a:pPr>
              <a:lnSpc>
                <a:spcPct val="80000"/>
              </a:lnSpc>
              <a:buFont typeface="Wingdings" charset="2"/>
              <a:buNone/>
            </a:pPr>
            <a:endParaRPr lang="en-US" sz="2400" dirty="0"/>
          </a:p>
          <a:p>
            <a:pPr>
              <a:lnSpc>
                <a:spcPct val="80000"/>
              </a:lnSpc>
              <a:buFont typeface="Wingdings" charset="2"/>
              <a:buNone/>
            </a:pPr>
            <a:endParaRPr lang="en-US" sz="2400" dirty="0"/>
          </a:p>
          <a:p>
            <a:pPr>
              <a:lnSpc>
                <a:spcPct val="80000"/>
              </a:lnSpc>
              <a:buFont typeface="Wingdings" charset="2"/>
              <a:buNone/>
            </a:pPr>
            <a:endParaRPr lang="en-US" sz="2400" dirty="0"/>
          </a:p>
          <a:p>
            <a:pPr>
              <a:lnSpc>
                <a:spcPct val="80000"/>
              </a:lnSpc>
              <a:buFont typeface="Wingdings" charset="2"/>
              <a:buNone/>
            </a:pPr>
            <a:r>
              <a:rPr lang="en-US" sz="2400" dirty="0"/>
              <a:t>&gt;&gt;&gt; </a:t>
            </a:r>
            <a:r>
              <a:rPr lang="en-US" sz="2400" dirty="0" err="1"/>
              <a:t>c</a:t>
            </a:r>
            <a:r>
              <a:rPr lang="en-US" sz="2400" dirty="0"/>
              <a:t> = [‘</a:t>
            </a:r>
            <a:r>
              <a:rPr lang="en-US" sz="2400" dirty="0" err="1"/>
              <a:t>swiss</a:t>
            </a:r>
            <a:r>
              <a:rPr lang="en-US" sz="2400" dirty="0"/>
              <a:t>’, ‘brie’, ‘</a:t>
            </a:r>
            <a:r>
              <a:rPr lang="en-US" sz="2400" dirty="0" err="1"/>
              <a:t>colby</a:t>
            </a:r>
            <a:r>
              <a:rPr lang="en-US" sz="2400" dirty="0"/>
              <a:t>’]</a:t>
            </a:r>
          </a:p>
          <a:p>
            <a:pPr>
              <a:lnSpc>
                <a:spcPct val="80000"/>
              </a:lnSpc>
              <a:buFont typeface="Wingdings" charset="2"/>
              <a:buNone/>
            </a:pPr>
            <a:r>
              <a:rPr lang="en-US" sz="2400" dirty="0"/>
              <a:t>&gt;&gt;&gt; c[0]</a:t>
            </a:r>
          </a:p>
          <a:p>
            <a:pPr>
              <a:lnSpc>
                <a:spcPct val="80000"/>
              </a:lnSpc>
              <a:buFont typeface="Wingdings" charset="2"/>
              <a:buNone/>
            </a:pPr>
            <a:r>
              <a:rPr lang="en-US" sz="2400" dirty="0"/>
              <a:t>‘</a:t>
            </a:r>
            <a:r>
              <a:rPr lang="en-US" sz="2400" dirty="0" err="1"/>
              <a:t>swiss</a:t>
            </a:r>
            <a:r>
              <a:rPr lang="en-US" sz="2400" dirty="0"/>
              <a:t>’</a:t>
            </a:r>
          </a:p>
          <a:p>
            <a:pPr>
              <a:lnSpc>
                <a:spcPct val="80000"/>
              </a:lnSpc>
              <a:buFont typeface="Wingdings" charset="2"/>
              <a:buNone/>
            </a:pPr>
            <a:r>
              <a:rPr lang="en-US" sz="2400" dirty="0"/>
              <a:t>&gt;&gt;&gt; c[3]</a:t>
            </a:r>
          </a:p>
          <a:p>
            <a:pPr>
              <a:lnSpc>
                <a:spcPct val="80000"/>
              </a:lnSpc>
              <a:buFont typeface="Wingdings" charset="2"/>
              <a:buNone/>
            </a:pPr>
            <a:r>
              <a:rPr lang="en-US" sz="2400" dirty="0" err="1"/>
              <a:t>IndexError</a:t>
            </a:r>
            <a:r>
              <a:rPr lang="en-US" sz="2400" dirty="0"/>
              <a:t>: list index out of range</a:t>
            </a:r>
          </a:p>
        </p:txBody>
      </p:sp>
      <p:sp>
        <p:nvSpPr>
          <p:cNvPr id="38916" name="Text Box 4"/>
          <p:cNvSpPr txBox="1">
            <a:spLocks noChangeArrowheads="1"/>
          </p:cNvSpPr>
          <p:nvPr/>
        </p:nvSpPr>
        <p:spPr bwMode="auto">
          <a:xfrm>
            <a:off x="1600200" y="2133600"/>
            <a:ext cx="6248400" cy="95410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r>
              <a:rPr lang="en-US" sz="2800" dirty="0">
                <a:solidFill>
                  <a:schemeClr val="tx2"/>
                </a:solidFill>
              </a:rPr>
              <a:t>[    ‘</a:t>
            </a:r>
            <a:r>
              <a:rPr lang="en-US" sz="2800" dirty="0" err="1">
                <a:solidFill>
                  <a:schemeClr val="tx2"/>
                </a:solidFill>
              </a:rPr>
              <a:t>swiss</a:t>
            </a:r>
            <a:r>
              <a:rPr lang="en-US" sz="2800" dirty="0">
                <a:solidFill>
                  <a:schemeClr val="tx2"/>
                </a:solidFill>
              </a:rPr>
              <a:t>’   ,   ‘brie’   ,   ‘</a:t>
            </a:r>
            <a:r>
              <a:rPr lang="en-US" sz="2800" dirty="0" err="1">
                <a:solidFill>
                  <a:schemeClr val="tx2"/>
                </a:solidFill>
              </a:rPr>
              <a:t>colby</a:t>
            </a:r>
            <a:r>
              <a:rPr lang="en-US" sz="2800" dirty="0">
                <a:solidFill>
                  <a:schemeClr val="tx2"/>
                </a:solidFill>
              </a:rPr>
              <a:t>’     ]</a:t>
            </a:r>
          </a:p>
          <a:p>
            <a:r>
              <a:rPr lang="en-US" sz="2800" dirty="0">
                <a:solidFill>
                  <a:schemeClr val="tx2"/>
                </a:solidFill>
              </a:rPr>
              <a:t>  0              1             2              3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4" name="AutoShap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Indexing</a:t>
            </a:r>
          </a:p>
        </p:txBody>
      </p:sp>
      <p:sp>
        <p:nvSpPr>
          <p:cNvPr id="38915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80000"/>
              </a:lnSpc>
            </a:pPr>
            <a:r>
              <a:rPr lang="en-US" sz="2400" dirty="0"/>
              <a:t>Python also understands negative indices!</a:t>
            </a:r>
          </a:p>
          <a:p>
            <a:pPr>
              <a:lnSpc>
                <a:spcPct val="80000"/>
              </a:lnSpc>
              <a:buFont typeface="Wingdings" charset="2"/>
              <a:buNone/>
            </a:pPr>
            <a:r>
              <a:rPr lang="en-US" sz="2400" dirty="0"/>
              <a:t>		</a:t>
            </a:r>
          </a:p>
          <a:p>
            <a:pPr>
              <a:lnSpc>
                <a:spcPct val="80000"/>
              </a:lnSpc>
              <a:buFont typeface="Wingdings" charset="2"/>
              <a:buNone/>
            </a:pPr>
            <a:endParaRPr lang="en-US" sz="2400" dirty="0"/>
          </a:p>
          <a:p>
            <a:pPr>
              <a:lnSpc>
                <a:spcPct val="80000"/>
              </a:lnSpc>
              <a:buFont typeface="Wingdings" charset="2"/>
              <a:buNone/>
            </a:pPr>
            <a:endParaRPr lang="en-US" sz="2400" dirty="0"/>
          </a:p>
          <a:p>
            <a:pPr>
              <a:lnSpc>
                <a:spcPct val="80000"/>
              </a:lnSpc>
              <a:buFont typeface="Wingdings" charset="2"/>
              <a:buNone/>
            </a:pPr>
            <a:endParaRPr lang="en-US" sz="2400" dirty="0"/>
          </a:p>
          <a:p>
            <a:pPr>
              <a:lnSpc>
                <a:spcPct val="80000"/>
              </a:lnSpc>
              <a:buFont typeface="Wingdings" charset="2"/>
              <a:buNone/>
            </a:pPr>
            <a:endParaRPr lang="en-US" sz="2400" dirty="0"/>
          </a:p>
          <a:p>
            <a:pPr>
              <a:lnSpc>
                <a:spcPct val="80000"/>
              </a:lnSpc>
              <a:buFont typeface="Wingdings" charset="2"/>
              <a:buNone/>
            </a:pPr>
            <a:r>
              <a:rPr lang="en-US" sz="2400" dirty="0"/>
              <a:t>&gt;&gt;&gt; </a:t>
            </a:r>
            <a:r>
              <a:rPr lang="en-US" sz="2400" dirty="0" err="1"/>
              <a:t>c</a:t>
            </a:r>
            <a:r>
              <a:rPr lang="en-US" sz="2400" dirty="0"/>
              <a:t> = [‘</a:t>
            </a:r>
            <a:r>
              <a:rPr lang="en-US" sz="2400" dirty="0" err="1"/>
              <a:t>swiss</a:t>
            </a:r>
            <a:r>
              <a:rPr lang="en-US" sz="2400" dirty="0"/>
              <a:t>’, ‘brie’, ‘</a:t>
            </a:r>
            <a:r>
              <a:rPr lang="en-US" sz="2400" dirty="0" err="1"/>
              <a:t>colby</a:t>
            </a:r>
            <a:r>
              <a:rPr lang="en-US" sz="2400" dirty="0"/>
              <a:t>’]</a:t>
            </a:r>
          </a:p>
          <a:p>
            <a:pPr>
              <a:lnSpc>
                <a:spcPct val="80000"/>
              </a:lnSpc>
              <a:buFont typeface="Wingdings" charset="2"/>
              <a:buNone/>
            </a:pPr>
            <a:r>
              <a:rPr lang="en-US" sz="2400" dirty="0"/>
              <a:t>&gt;&gt;&gt; c[0] == c[-3]</a:t>
            </a:r>
          </a:p>
          <a:p>
            <a:pPr>
              <a:lnSpc>
                <a:spcPct val="80000"/>
              </a:lnSpc>
              <a:buFont typeface="Wingdings" charset="2"/>
              <a:buNone/>
            </a:pPr>
            <a:r>
              <a:rPr lang="en-US" sz="2400" dirty="0"/>
              <a:t>True</a:t>
            </a:r>
          </a:p>
        </p:txBody>
      </p:sp>
      <p:sp>
        <p:nvSpPr>
          <p:cNvPr id="38916" name="Text Box 4"/>
          <p:cNvSpPr txBox="1">
            <a:spLocks noChangeArrowheads="1"/>
          </p:cNvSpPr>
          <p:nvPr/>
        </p:nvSpPr>
        <p:spPr bwMode="auto">
          <a:xfrm>
            <a:off x="1600200" y="2133600"/>
            <a:ext cx="6248400" cy="13731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r>
              <a:rPr lang="en-US" sz="2800" dirty="0">
                <a:solidFill>
                  <a:schemeClr val="tx2"/>
                </a:solidFill>
              </a:rPr>
              <a:t>[    ‘</a:t>
            </a:r>
            <a:r>
              <a:rPr lang="en-US" sz="2800" dirty="0" err="1">
                <a:solidFill>
                  <a:schemeClr val="tx2"/>
                </a:solidFill>
              </a:rPr>
              <a:t>swiss</a:t>
            </a:r>
            <a:r>
              <a:rPr lang="en-US" sz="2800" dirty="0">
                <a:solidFill>
                  <a:schemeClr val="tx2"/>
                </a:solidFill>
              </a:rPr>
              <a:t>’   ,   ‘brie’   ,   ‘</a:t>
            </a:r>
            <a:r>
              <a:rPr lang="en-US" sz="2800" dirty="0" err="1">
                <a:solidFill>
                  <a:schemeClr val="tx2"/>
                </a:solidFill>
              </a:rPr>
              <a:t>colby</a:t>
            </a:r>
            <a:r>
              <a:rPr lang="en-US" sz="2800" dirty="0">
                <a:solidFill>
                  <a:schemeClr val="tx2"/>
                </a:solidFill>
              </a:rPr>
              <a:t>’     ]</a:t>
            </a:r>
          </a:p>
          <a:p>
            <a:r>
              <a:rPr lang="en-US" sz="2800" dirty="0">
                <a:solidFill>
                  <a:schemeClr val="tx2"/>
                </a:solidFill>
              </a:rPr>
              <a:t>  0              1             2              3</a:t>
            </a:r>
          </a:p>
          <a:p>
            <a:r>
              <a:rPr lang="en-US" sz="2800" dirty="0">
                <a:solidFill>
                  <a:schemeClr val="tx2"/>
                </a:solidFill>
              </a:rPr>
              <a:t> -3             -2           -1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8" name="AutoShap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Slicing</a:t>
            </a:r>
          </a:p>
        </p:txBody>
      </p:sp>
      <p:sp>
        <p:nvSpPr>
          <p:cNvPr id="39939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sz="2400" dirty="0"/>
              <a:t>Slices refer to a portion of a list</a:t>
            </a:r>
          </a:p>
          <a:p>
            <a:endParaRPr lang="en-US" sz="2400" dirty="0"/>
          </a:p>
          <a:p>
            <a:pPr>
              <a:buFont typeface="Wingdings" charset="2"/>
              <a:buNone/>
            </a:pPr>
            <a:r>
              <a:rPr lang="en-US" sz="2400" dirty="0"/>
              <a:t>&gt;&gt;&gt; </a:t>
            </a:r>
            <a:r>
              <a:rPr lang="en-US" sz="2400" dirty="0" err="1"/>
              <a:t>c</a:t>
            </a:r>
            <a:r>
              <a:rPr lang="en-US" sz="2400" dirty="0"/>
              <a:t> = [‘</a:t>
            </a:r>
            <a:r>
              <a:rPr lang="en-US" sz="2400" dirty="0" err="1"/>
              <a:t>swiss</a:t>
            </a:r>
            <a:r>
              <a:rPr lang="en-US" sz="2400" dirty="0"/>
              <a:t>’, ‘brie’, ‘</a:t>
            </a:r>
            <a:r>
              <a:rPr lang="en-US" sz="2400" dirty="0" err="1"/>
              <a:t>colby</a:t>
            </a:r>
            <a:r>
              <a:rPr lang="en-US" sz="2400" dirty="0"/>
              <a:t>’]</a:t>
            </a:r>
          </a:p>
          <a:p>
            <a:pPr>
              <a:buFont typeface="Wingdings" charset="2"/>
              <a:buNone/>
            </a:pPr>
            <a:r>
              <a:rPr lang="en-US" sz="2400" dirty="0"/>
              <a:t>&gt;&gt;&gt; c[0:2]                # note that c[2] is not in this slice!</a:t>
            </a:r>
          </a:p>
          <a:p>
            <a:pPr>
              <a:buFont typeface="Wingdings" charset="2"/>
              <a:buNone/>
            </a:pPr>
            <a:r>
              <a:rPr lang="en-US" sz="2400" dirty="0"/>
              <a:t>[‘</a:t>
            </a:r>
            <a:r>
              <a:rPr lang="en-US" sz="2400" dirty="0" err="1"/>
              <a:t>swiss’,’brie</a:t>
            </a:r>
            <a:r>
              <a:rPr lang="en-US" sz="2400" dirty="0"/>
              <a:t>’]</a:t>
            </a:r>
          </a:p>
          <a:p>
            <a:pPr>
              <a:buFont typeface="Wingdings" charset="2"/>
              <a:buNone/>
            </a:pPr>
            <a:r>
              <a:rPr lang="en-US" sz="2400" dirty="0"/>
              <a:t>&gt;&gt;&gt; c[0:2] = [‘crackers’]</a:t>
            </a:r>
          </a:p>
          <a:p>
            <a:pPr>
              <a:buFont typeface="Wingdings" charset="2"/>
              <a:buNone/>
            </a:pPr>
            <a:r>
              <a:rPr lang="en-US" sz="2400" dirty="0"/>
              <a:t>&gt;&gt;&gt; </a:t>
            </a:r>
            <a:r>
              <a:rPr lang="en-US" sz="2400" dirty="0" err="1"/>
              <a:t>c</a:t>
            </a:r>
            <a:endParaRPr lang="en-US" sz="2400" dirty="0"/>
          </a:p>
          <a:p>
            <a:pPr>
              <a:buFont typeface="Wingdings" charset="2"/>
              <a:buNone/>
            </a:pPr>
            <a:r>
              <a:rPr lang="en-US" sz="2400" dirty="0"/>
              <a:t>[‘</a:t>
            </a:r>
            <a:r>
              <a:rPr lang="en-US" sz="2400" dirty="0" err="1"/>
              <a:t>crackers’,’colby</a:t>
            </a:r>
            <a:r>
              <a:rPr lang="en-US" sz="2400" dirty="0"/>
              <a:t>’]</a:t>
            </a:r>
          </a:p>
          <a:p>
            <a:endParaRPr lang="en-US" sz="2400" dirty="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2" name="AutoShap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Functions</a:t>
            </a:r>
          </a:p>
        </p:txBody>
      </p:sp>
      <p:sp>
        <p:nvSpPr>
          <p:cNvPr id="40963" name="Rectangle 3"/>
          <p:cNvSpPr>
            <a:spLocks noGrp="1" noChangeArrowheads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Courier New" panose="02070309020205020404" pitchFamily="49" charset="0"/>
              <a:buChar char="o"/>
            </a:pPr>
            <a:r>
              <a:rPr lang="en-US" sz="2000" i="1" dirty="0"/>
              <a:t>Note: whitespace is important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US" sz="2000" i="1" dirty="0"/>
              <a:t>Indentation identifies blocks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US" sz="2000" i="1" dirty="0"/>
              <a:t>Lines just end (no ‘;’ )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US" sz="2000" i="1" dirty="0"/>
              <a:t>Variables are local</a:t>
            </a:r>
          </a:p>
          <a:p>
            <a:endParaRPr lang="en-US" sz="2000" dirty="0"/>
          </a:p>
          <a:p>
            <a:pPr>
              <a:buFont typeface="Wingdings" charset="2"/>
              <a:buNone/>
            </a:pPr>
            <a:r>
              <a:rPr lang="en-US" sz="1600" dirty="0">
                <a:latin typeface="Monaco" pitchFamily="2" charset="77"/>
              </a:rPr>
              <a:t>def plus1(x):</a:t>
            </a:r>
          </a:p>
          <a:p>
            <a:pPr>
              <a:buFont typeface="Wingdings" charset="2"/>
              <a:buNone/>
            </a:pPr>
            <a:r>
              <a:rPr lang="en-US" sz="1600" dirty="0">
                <a:latin typeface="Monaco" pitchFamily="2" charset="77"/>
              </a:rPr>
              <a:t>    return x + 1</a:t>
            </a: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AutoShap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Looping</a:t>
            </a:r>
          </a:p>
        </p:txBody>
      </p:sp>
      <p:sp>
        <p:nvSpPr>
          <p:cNvPr id="24579" name="Rectangle 3"/>
          <p:cNvSpPr>
            <a:spLocks noGrp="1" noChangeArrowheads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Courier New" panose="02070309020205020404" pitchFamily="49" charset="0"/>
              <a:buChar char="o"/>
            </a:pPr>
            <a:r>
              <a:rPr lang="en-US" sz="2000" dirty="0"/>
              <a:t>for loop is just like </a:t>
            </a:r>
            <a:r>
              <a:rPr lang="en-US" sz="2000" dirty="0" err="1"/>
              <a:t>foreach</a:t>
            </a:r>
            <a:endParaRPr lang="en-US" sz="2000" dirty="0"/>
          </a:p>
          <a:p>
            <a:endParaRPr lang="en-US" sz="2000" dirty="0"/>
          </a:p>
          <a:p>
            <a:pPr>
              <a:buFont typeface="Wingdings" charset="2"/>
              <a:buNone/>
            </a:pPr>
            <a:r>
              <a:rPr lang="en-US" sz="1600" dirty="0">
                <a:latin typeface="Monaco" pitchFamily="2" charset="77"/>
              </a:rPr>
              <a:t>for &lt;item&gt; in &lt;list&gt;:</a:t>
            </a:r>
          </a:p>
          <a:p>
            <a:pPr>
              <a:buFont typeface="Wingdings" charset="2"/>
              <a:buNone/>
            </a:pPr>
            <a:r>
              <a:rPr lang="en-US" sz="1600" dirty="0">
                <a:latin typeface="Monaco" pitchFamily="2" charset="77"/>
              </a:rPr>
              <a:t>	    &lt;body&gt;</a:t>
            </a:r>
          </a:p>
          <a:p>
            <a:pPr>
              <a:buFont typeface="Wingdings" charset="2"/>
              <a:buNone/>
            </a:pPr>
            <a:endParaRPr lang="en-US" sz="2000" dirty="0"/>
          </a:p>
          <a:p>
            <a:pPr>
              <a:buFont typeface="Courier New" panose="02070309020205020404" pitchFamily="49" charset="0"/>
              <a:buChar char="o"/>
            </a:pPr>
            <a:r>
              <a:rPr lang="en-US" sz="2000" dirty="0"/>
              <a:t>The range() function builds an increasing list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US" sz="2000" dirty="0"/>
              <a:t>Generally, avoid using range, you probably don’t need it</a:t>
            </a:r>
          </a:p>
          <a:p>
            <a:pPr>
              <a:buFont typeface="Wingdings" charset="2"/>
              <a:buNone/>
            </a:pPr>
            <a:endParaRPr lang="en-US" sz="2000" dirty="0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4" name="AutoShap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Other Flow Control</a:t>
            </a:r>
          </a:p>
        </p:txBody>
      </p:sp>
      <p:sp>
        <p:nvSpPr>
          <p:cNvPr id="54275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90000"/>
              </a:lnSpc>
            </a:pPr>
            <a:r>
              <a:rPr lang="en-US" sz="2400" dirty="0"/>
              <a:t>while statement works like C or Java</a:t>
            </a:r>
          </a:p>
          <a:p>
            <a:pPr>
              <a:lnSpc>
                <a:spcPct val="90000"/>
              </a:lnSpc>
            </a:pPr>
            <a:endParaRPr lang="en-US" sz="2400" dirty="0"/>
          </a:p>
          <a:p>
            <a:pPr>
              <a:lnSpc>
                <a:spcPct val="90000"/>
              </a:lnSpc>
            </a:pPr>
            <a:r>
              <a:rPr lang="en-US" sz="2400" dirty="0"/>
              <a:t>if … then tests don’t require parenthesis:</a:t>
            </a:r>
          </a:p>
          <a:p>
            <a:pPr>
              <a:lnSpc>
                <a:spcPct val="90000"/>
              </a:lnSpc>
            </a:pPr>
            <a:endParaRPr lang="en-US" sz="2400" dirty="0"/>
          </a:p>
          <a:p>
            <a:pPr lvl="1">
              <a:lnSpc>
                <a:spcPct val="90000"/>
              </a:lnSpc>
              <a:buFontTx/>
              <a:buNone/>
            </a:pPr>
            <a:r>
              <a:rPr lang="en-US" sz="1600" dirty="0">
                <a:latin typeface="Monaco" pitchFamily="2" charset="77"/>
              </a:rPr>
              <a:t>if x == 2:</a:t>
            </a:r>
          </a:p>
          <a:p>
            <a:pPr lvl="1">
              <a:lnSpc>
                <a:spcPct val="90000"/>
              </a:lnSpc>
              <a:buFontTx/>
              <a:buNone/>
            </a:pPr>
            <a:r>
              <a:rPr lang="en-US" sz="1600" dirty="0">
                <a:latin typeface="Monaco" pitchFamily="2" charset="77"/>
              </a:rPr>
              <a:t>   # do something</a:t>
            </a:r>
          </a:p>
          <a:p>
            <a:pPr lvl="1">
              <a:lnSpc>
                <a:spcPct val="90000"/>
              </a:lnSpc>
              <a:buFontTx/>
              <a:buNone/>
            </a:pPr>
            <a:r>
              <a:rPr lang="en-US" sz="1600" dirty="0" err="1">
                <a:latin typeface="Monaco" pitchFamily="2" charset="77"/>
              </a:rPr>
              <a:t>elif</a:t>
            </a:r>
            <a:r>
              <a:rPr lang="en-US" sz="1600" dirty="0">
                <a:latin typeface="Monaco" pitchFamily="2" charset="77"/>
              </a:rPr>
              <a:t> x == 3:</a:t>
            </a:r>
          </a:p>
          <a:p>
            <a:pPr lvl="1">
              <a:lnSpc>
                <a:spcPct val="90000"/>
              </a:lnSpc>
              <a:buFontTx/>
              <a:buNone/>
            </a:pPr>
            <a:r>
              <a:rPr lang="en-US" sz="1600" dirty="0">
                <a:latin typeface="Monaco" pitchFamily="2" charset="77"/>
              </a:rPr>
              <a:t>   # do something else</a:t>
            </a:r>
          </a:p>
          <a:p>
            <a:pPr lvl="1">
              <a:lnSpc>
                <a:spcPct val="90000"/>
              </a:lnSpc>
              <a:buFontTx/>
              <a:buNone/>
            </a:pPr>
            <a:r>
              <a:rPr lang="en-US" sz="1600" dirty="0">
                <a:latin typeface="Monaco" pitchFamily="2" charset="77"/>
              </a:rPr>
              <a:t>else:</a:t>
            </a:r>
          </a:p>
          <a:p>
            <a:pPr lvl="1">
              <a:lnSpc>
                <a:spcPct val="90000"/>
              </a:lnSpc>
              <a:buFontTx/>
              <a:buNone/>
            </a:pPr>
            <a:r>
              <a:rPr lang="en-US" sz="1600" dirty="0">
                <a:latin typeface="Monaco" pitchFamily="2" charset="77"/>
              </a:rPr>
              <a:t>   # do the last thing</a:t>
            </a: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8" name="AutoShap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Pass to create empty blocks</a:t>
            </a:r>
          </a:p>
        </p:txBody>
      </p:sp>
      <p:sp>
        <p:nvSpPr>
          <p:cNvPr id="55299" name="Rectangle 3"/>
          <p:cNvSpPr>
            <a:spLocks noGrp="1" noChangeArrowheads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Wingdings" charset="2"/>
              <a:buNone/>
            </a:pPr>
            <a:endParaRPr lang="en-US" sz="1600" dirty="0">
              <a:latin typeface="Monaco" pitchFamily="2" charset="77"/>
            </a:endParaRPr>
          </a:p>
          <a:p>
            <a:pPr>
              <a:buFont typeface="Wingdings" charset="2"/>
              <a:buNone/>
            </a:pPr>
            <a:r>
              <a:rPr lang="en-US" sz="1600" dirty="0" err="1">
                <a:latin typeface="Monaco" pitchFamily="2" charset="77"/>
              </a:rPr>
              <a:t>def</a:t>
            </a:r>
            <a:r>
              <a:rPr lang="en-US" sz="1600" dirty="0">
                <a:latin typeface="Monaco" pitchFamily="2" charset="77"/>
              </a:rPr>
              <a:t> </a:t>
            </a:r>
            <a:r>
              <a:rPr lang="en-US" sz="1600" dirty="0" err="1">
                <a:latin typeface="Monaco" pitchFamily="2" charset="77"/>
              </a:rPr>
              <a:t>do_nothing</a:t>
            </a:r>
            <a:r>
              <a:rPr lang="en-US" sz="1600" dirty="0">
                <a:latin typeface="Monaco" pitchFamily="2" charset="77"/>
              </a:rPr>
              <a:t>(x):</a:t>
            </a:r>
          </a:p>
          <a:p>
            <a:pPr>
              <a:buFont typeface="Wingdings" charset="2"/>
              <a:buNone/>
            </a:pPr>
            <a:r>
              <a:rPr lang="en-US" sz="1600" dirty="0">
                <a:latin typeface="Monaco" pitchFamily="2" charset="77"/>
              </a:rPr>
              <a:t>    pass</a:t>
            </a:r>
          </a:p>
          <a:p>
            <a:pPr>
              <a:buFont typeface="Wingdings" charset="2"/>
              <a:buNone/>
            </a:pPr>
            <a:endParaRPr lang="en-US" sz="1600" dirty="0">
              <a:latin typeface="Monaco" pitchFamily="2" charset="77"/>
            </a:endParaRPr>
          </a:p>
          <a:p>
            <a:pPr>
              <a:buFont typeface="Wingdings" charset="2"/>
              <a:buNone/>
            </a:pPr>
            <a:r>
              <a:rPr lang="en-US" sz="1600" dirty="0">
                <a:latin typeface="Monaco" pitchFamily="2" charset="77"/>
              </a:rPr>
              <a:t>if x == 2:</a:t>
            </a:r>
          </a:p>
          <a:p>
            <a:pPr>
              <a:buFont typeface="Wingdings" charset="2"/>
              <a:buNone/>
            </a:pPr>
            <a:r>
              <a:rPr lang="en-US" sz="1600" dirty="0">
                <a:latin typeface="Monaco" pitchFamily="2" charset="77"/>
              </a:rPr>
              <a:t>    pass</a:t>
            </a:r>
          </a:p>
          <a:p>
            <a:pPr>
              <a:buFont typeface="Wingdings" charset="2"/>
              <a:buNone/>
            </a:pPr>
            <a:r>
              <a:rPr lang="en-US" sz="1600" dirty="0">
                <a:latin typeface="Monaco" pitchFamily="2" charset="77"/>
              </a:rPr>
              <a:t>else:</a:t>
            </a:r>
          </a:p>
          <a:p>
            <a:pPr>
              <a:buFont typeface="Wingdings" charset="2"/>
              <a:buNone/>
            </a:pPr>
            <a:r>
              <a:rPr lang="en-US" sz="1600" dirty="0">
                <a:latin typeface="Monaco" pitchFamily="2" charset="77"/>
              </a:rPr>
              <a:t>    print(“X is not 2”)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2" name="AutoShap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Outline</a:t>
            </a:r>
          </a:p>
        </p:txBody>
      </p:sp>
      <p:sp>
        <p:nvSpPr>
          <p:cNvPr id="30723" name="Rectangle 3"/>
          <p:cNvSpPr>
            <a:spLocks noGrp="1" noChangeArrowheads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000" dirty="0"/>
              <a:t>Python Basics</a:t>
            </a:r>
          </a:p>
          <a:p>
            <a:pPr lvl="1"/>
            <a:r>
              <a:rPr lang="en-US" sz="1800" dirty="0"/>
              <a:t>Comparison to other languages</a:t>
            </a:r>
          </a:p>
          <a:p>
            <a:pPr lvl="1"/>
            <a:r>
              <a:rPr lang="en-US" sz="1800" dirty="0" err="1"/>
              <a:t>Builtin</a:t>
            </a:r>
            <a:r>
              <a:rPr lang="en-US" sz="1800" dirty="0"/>
              <a:t> </a:t>
            </a:r>
            <a:r>
              <a:rPr lang="en-US" sz="1800" dirty="0" err="1"/>
              <a:t>DataTypes</a:t>
            </a:r>
            <a:endParaRPr lang="en-US" sz="1800" dirty="0"/>
          </a:p>
          <a:p>
            <a:pPr lvl="1"/>
            <a:r>
              <a:rPr lang="en-US" sz="1800" dirty="0"/>
              <a:t>Everyday tasks</a:t>
            </a:r>
          </a:p>
          <a:p>
            <a:r>
              <a:rPr lang="en-US" sz="2000" dirty="0"/>
              <a:t>More on Python</a:t>
            </a:r>
          </a:p>
          <a:p>
            <a:pPr lvl="1"/>
            <a:r>
              <a:rPr lang="en-US" sz="1800" dirty="0"/>
              <a:t>Objects, </a:t>
            </a:r>
            <a:r>
              <a:rPr lang="en-US" sz="1800" dirty="0" err="1"/>
              <a:t>etc</a:t>
            </a:r>
            <a:endParaRPr lang="en-US" sz="1800" dirty="0"/>
          </a:p>
          <a:p>
            <a:pPr lvl="1"/>
            <a:endParaRPr lang="en-US" sz="1800" dirty="0"/>
          </a:p>
          <a:p>
            <a:r>
              <a:rPr lang="en-US" sz="1950" dirty="0"/>
              <a:t>ML / Tools</a:t>
            </a:r>
          </a:p>
          <a:p>
            <a:r>
              <a:rPr lang="en-US" sz="2000" dirty="0"/>
              <a:t>Where to get python:</a:t>
            </a:r>
          </a:p>
          <a:p>
            <a:pPr lvl="1"/>
            <a:r>
              <a:rPr lang="en-US" sz="1800" b="1" dirty="0"/>
              <a:t>https://</a:t>
            </a:r>
            <a:r>
              <a:rPr lang="en-US" sz="1800" b="1" dirty="0" err="1"/>
              <a:t>www.anaconda.com</a:t>
            </a:r>
            <a:r>
              <a:rPr lang="en-US" sz="1800" b="1" dirty="0"/>
              <a:t>/download/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8" name="AutoShap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It Really is This Easy!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CLRS Merge Sort Pseudo Code</a:t>
            </a:r>
          </a:p>
        </p:txBody>
      </p:sp>
      <p:sp>
        <p:nvSpPr>
          <p:cNvPr id="45059" name="Rectangle 3"/>
          <p:cNvSpPr>
            <a:spLocks noGrp="1" noChangeArrowheads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pPr>
              <a:buFont typeface="Wingdings" charset="2"/>
              <a:buNone/>
            </a:pPr>
            <a:r>
              <a:rPr lang="en-US" sz="2400" dirty="0" err="1"/>
              <a:t>MergeSort</a:t>
            </a:r>
            <a:r>
              <a:rPr lang="en-US" sz="2400" dirty="0"/>
              <a:t> (A, </a:t>
            </a:r>
            <a:r>
              <a:rPr lang="en-US" sz="2400" dirty="0" err="1"/>
              <a:t>p</a:t>
            </a:r>
            <a:r>
              <a:rPr lang="en-US" sz="2400" dirty="0"/>
              <a:t>, </a:t>
            </a:r>
            <a:r>
              <a:rPr lang="en-US" sz="2400" dirty="0" err="1"/>
              <a:t>r</a:t>
            </a:r>
            <a:r>
              <a:rPr lang="en-US" sz="2400" dirty="0"/>
              <a:t>)</a:t>
            </a:r>
          </a:p>
          <a:p>
            <a:pPr>
              <a:buFont typeface="Wingdings" charset="2"/>
              <a:buNone/>
            </a:pPr>
            <a:r>
              <a:rPr lang="en-US" sz="2400" dirty="0"/>
              <a:t>  if </a:t>
            </a:r>
            <a:r>
              <a:rPr lang="en-US" sz="2400" dirty="0" err="1"/>
              <a:t>p</a:t>
            </a:r>
            <a:r>
              <a:rPr lang="en-US" sz="2400" dirty="0"/>
              <a:t> &lt; </a:t>
            </a:r>
            <a:r>
              <a:rPr lang="en-US" sz="2400" dirty="0" err="1"/>
              <a:t>r</a:t>
            </a:r>
            <a:endParaRPr lang="en-US" sz="2400" dirty="0"/>
          </a:p>
          <a:p>
            <a:pPr>
              <a:buFont typeface="Wingdings" charset="2"/>
              <a:buNone/>
            </a:pPr>
            <a:r>
              <a:rPr lang="en-US" sz="2400" dirty="0"/>
              <a:t>    then </a:t>
            </a:r>
            <a:r>
              <a:rPr lang="en-US" sz="2400" dirty="0" err="1"/>
              <a:t>q</a:t>
            </a:r>
            <a:r>
              <a:rPr lang="en-US" sz="2400" dirty="0"/>
              <a:t> </a:t>
            </a:r>
            <a:r>
              <a:rPr lang="en-US" sz="2400" dirty="0" err="1">
                <a:sym typeface="Wingdings"/>
              </a:rPr>
              <a:t></a:t>
            </a:r>
            <a:r>
              <a:rPr lang="en-US" sz="2400" dirty="0">
                <a:sym typeface="Wingdings"/>
              </a:rPr>
              <a:t> floor( (p+r)/2 )</a:t>
            </a:r>
          </a:p>
          <a:p>
            <a:pPr>
              <a:buFont typeface="Wingdings" charset="2"/>
              <a:buNone/>
            </a:pPr>
            <a:r>
              <a:rPr lang="en-US" sz="2400" dirty="0">
                <a:sym typeface="Wingdings"/>
              </a:rPr>
              <a:t>           </a:t>
            </a:r>
            <a:r>
              <a:rPr lang="en-US" sz="2400" dirty="0" err="1">
                <a:sym typeface="Wingdings"/>
              </a:rPr>
              <a:t>MergeSort(A</a:t>
            </a:r>
            <a:r>
              <a:rPr lang="en-US" sz="2400" dirty="0">
                <a:sym typeface="Wingdings"/>
              </a:rPr>
              <a:t>, </a:t>
            </a:r>
            <a:r>
              <a:rPr lang="en-US" sz="2400" dirty="0" err="1">
                <a:sym typeface="Wingdings"/>
              </a:rPr>
              <a:t>p</a:t>
            </a:r>
            <a:r>
              <a:rPr lang="en-US" sz="2400" dirty="0">
                <a:sym typeface="Wingdings"/>
              </a:rPr>
              <a:t>, </a:t>
            </a:r>
            <a:r>
              <a:rPr lang="en-US" sz="2400" dirty="0" err="1">
                <a:sym typeface="Wingdings"/>
              </a:rPr>
              <a:t>q</a:t>
            </a:r>
            <a:r>
              <a:rPr lang="en-US" sz="2400" dirty="0">
                <a:sym typeface="Wingdings"/>
              </a:rPr>
              <a:t>)</a:t>
            </a:r>
          </a:p>
          <a:p>
            <a:pPr>
              <a:buFont typeface="Wingdings" charset="2"/>
              <a:buNone/>
            </a:pPr>
            <a:r>
              <a:rPr lang="en-US" sz="2400" dirty="0">
                <a:sym typeface="Wingdings"/>
              </a:rPr>
              <a:t>           </a:t>
            </a:r>
            <a:r>
              <a:rPr lang="en-US" sz="2400" dirty="0" err="1">
                <a:sym typeface="Wingdings"/>
              </a:rPr>
              <a:t>MergeSort(A</a:t>
            </a:r>
            <a:r>
              <a:rPr lang="en-US" sz="2400" dirty="0">
                <a:sym typeface="Wingdings"/>
              </a:rPr>
              <a:t>, q+1, </a:t>
            </a:r>
            <a:r>
              <a:rPr lang="en-US" sz="2400" dirty="0" err="1">
                <a:sym typeface="Wingdings"/>
              </a:rPr>
              <a:t>r</a:t>
            </a:r>
            <a:r>
              <a:rPr lang="en-US" sz="2400" dirty="0">
                <a:sym typeface="Wingdings"/>
              </a:rPr>
              <a:t>)</a:t>
            </a:r>
          </a:p>
          <a:p>
            <a:pPr>
              <a:buFont typeface="Wingdings" charset="2"/>
              <a:buNone/>
            </a:pPr>
            <a:r>
              <a:rPr lang="en-US" sz="2400" dirty="0">
                <a:sym typeface="Wingdings"/>
              </a:rPr>
              <a:t>           </a:t>
            </a:r>
            <a:r>
              <a:rPr lang="en-US" sz="2400" dirty="0" err="1">
                <a:sym typeface="Wingdings"/>
              </a:rPr>
              <a:t>Merge(A</a:t>
            </a:r>
            <a:r>
              <a:rPr lang="en-US" sz="2400" dirty="0">
                <a:sym typeface="Wingdings"/>
              </a:rPr>
              <a:t>, </a:t>
            </a:r>
            <a:r>
              <a:rPr lang="en-US" sz="2400" dirty="0" err="1">
                <a:sym typeface="Wingdings"/>
              </a:rPr>
              <a:t>p</a:t>
            </a:r>
            <a:r>
              <a:rPr lang="en-US" sz="2400" dirty="0">
                <a:sym typeface="Wingdings"/>
              </a:rPr>
              <a:t>, </a:t>
            </a:r>
            <a:r>
              <a:rPr lang="en-US" sz="2400" dirty="0" err="1">
                <a:sym typeface="Wingdings"/>
              </a:rPr>
              <a:t>q</a:t>
            </a:r>
            <a:r>
              <a:rPr lang="en-US" sz="2400" dirty="0">
                <a:sym typeface="Wingdings"/>
              </a:rPr>
              <a:t>, </a:t>
            </a:r>
            <a:r>
              <a:rPr lang="en-US" sz="2400" dirty="0" err="1">
                <a:sym typeface="Wingdings"/>
              </a:rPr>
              <a:t>r</a:t>
            </a:r>
            <a:r>
              <a:rPr lang="en-US" sz="2400" dirty="0">
                <a:sym typeface="Wingdings"/>
              </a:rPr>
              <a:t>)</a:t>
            </a:r>
            <a:endParaRPr lang="en-US" sz="2400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SW Python Executable Code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/>
        <p:txBody>
          <a:bodyPr>
            <a:normAutofit/>
          </a:bodyPr>
          <a:lstStyle/>
          <a:p>
            <a:pPr>
              <a:buNone/>
            </a:pPr>
            <a:r>
              <a:rPr lang="en-US" sz="2400" dirty="0"/>
              <a:t>def </a:t>
            </a:r>
            <a:r>
              <a:rPr lang="en-US" sz="2400" dirty="0" err="1"/>
              <a:t>merge_sort(A</a:t>
            </a:r>
            <a:r>
              <a:rPr lang="en-US" sz="2400" dirty="0"/>
              <a:t>, </a:t>
            </a:r>
            <a:r>
              <a:rPr lang="en-US" sz="2400" dirty="0" err="1"/>
              <a:t>p</a:t>
            </a:r>
            <a:r>
              <a:rPr lang="en-US" sz="2400" dirty="0"/>
              <a:t>, </a:t>
            </a:r>
            <a:r>
              <a:rPr lang="en-US" sz="2400" dirty="0" err="1"/>
              <a:t>r</a:t>
            </a:r>
            <a:r>
              <a:rPr lang="en-US" sz="2400" dirty="0"/>
              <a:t>):</a:t>
            </a:r>
          </a:p>
          <a:p>
            <a:pPr>
              <a:buNone/>
            </a:pPr>
            <a:r>
              <a:rPr lang="en-US" sz="2400" dirty="0"/>
              <a:t>    if p &lt; r:</a:t>
            </a:r>
          </a:p>
          <a:p>
            <a:pPr>
              <a:buNone/>
            </a:pPr>
            <a:r>
              <a:rPr lang="en-US" sz="2400" dirty="0"/>
              <a:t>        q = (p+r)/2</a:t>
            </a:r>
          </a:p>
          <a:p>
            <a:pPr>
              <a:buNone/>
            </a:pPr>
            <a:r>
              <a:rPr lang="en-US" sz="2400" dirty="0"/>
              <a:t>        </a:t>
            </a:r>
            <a:r>
              <a:rPr lang="en-US" sz="2400" dirty="0" err="1"/>
              <a:t>merge_sort</a:t>
            </a:r>
            <a:r>
              <a:rPr lang="en-US" sz="2400" dirty="0"/>
              <a:t>(</a:t>
            </a:r>
            <a:r>
              <a:rPr lang="en-US" sz="2400" dirty="0" err="1"/>
              <a:t>A,p,q</a:t>
            </a:r>
            <a:r>
              <a:rPr lang="en-US" sz="2400" dirty="0"/>
              <a:t>)</a:t>
            </a:r>
          </a:p>
          <a:p>
            <a:pPr>
              <a:buNone/>
            </a:pPr>
            <a:r>
              <a:rPr lang="en-US" sz="2400" dirty="0"/>
              <a:t>        </a:t>
            </a:r>
            <a:r>
              <a:rPr lang="en-US" sz="2400" dirty="0" err="1"/>
              <a:t>merge_sort</a:t>
            </a:r>
            <a:r>
              <a:rPr lang="en-US" sz="2400" dirty="0"/>
              <a:t>(A,q+1,r)</a:t>
            </a:r>
          </a:p>
          <a:p>
            <a:pPr>
              <a:buNone/>
            </a:pPr>
            <a:r>
              <a:rPr lang="en-US" sz="2400" dirty="0"/>
              <a:t>        merge(</a:t>
            </a:r>
            <a:r>
              <a:rPr lang="en-US" sz="2400" dirty="0" err="1"/>
              <a:t>A,p,q,r</a:t>
            </a:r>
            <a:r>
              <a:rPr lang="en-US" sz="2400" dirty="0"/>
              <a:t>)</a:t>
            </a: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2" name="AutoShap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Scripts</a:t>
            </a:r>
          </a:p>
        </p:txBody>
      </p:sp>
      <p:sp>
        <p:nvSpPr>
          <p:cNvPr id="46083" name="Rectangle 3"/>
          <p:cNvSpPr>
            <a:spLocks noGrp="1" noChangeArrowheads="1"/>
          </p:cNvSpPr>
          <p:nvPr>
            <p:ph idx="1"/>
          </p:nvPr>
        </p:nvSpPr>
        <p:spPr>
          <a:xfrm>
            <a:off x="822960" y="1845734"/>
            <a:ext cx="3291840" cy="4023360"/>
          </a:xfrm>
        </p:spPr>
        <p:txBody>
          <a:bodyPr>
            <a:normAutofit/>
          </a:bodyPr>
          <a:lstStyle/>
          <a:p>
            <a:pPr>
              <a:buFont typeface="Wingdings" charset="2"/>
              <a:buNone/>
            </a:pPr>
            <a:r>
              <a:rPr lang="en-US" sz="1600" dirty="0">
                <a:latin typeface="Monaco" pitchFamily="2" charset="77"/>
              </a:rPr>
              <a:t>#!/</a:t>
            </a:r>
            <a:r>
              <a:rPr lang="en-US" sz="1600" dirty="0" err="1">
                <a:latin typeface="Monaco" pitchFamily="2" charset="77"/>
              </a:rPr>
              <a:t>usr</a:t>
            </a:r>
            <a:r>
              <a:rPr lang="en-US" sz="1600" dirty="0">
                <a:latin typeface="Monaco" pitchFamily="2" charset="77"/>
              </a:rPr>
              <a:t>/bin/</a:t>
            </a:r>
            <a:r>
              <a:rPr lang="en-US" sz="1600" dirty="0" err="1">
                <a:latin typeface="Monaco" pitchFamily="2" charset="77"/>
              </a:rPr>
              <a:t>env</a:t>
            </a:r>
            <a:r>
              <a:rPr lang="en-US" sz="1600" dirty="0">
                <a:latin typeface="Monaco" pitchFamily="2" charset="77"/>
              </a:rPr>
              <a:t> python3</a:t>
            </a:r>
          </a:p>
          <a:p>
            <a:pPr>
              <a:buFont typeface="Wingdings" charset="2"/>
              <a:buNone/>
            </a:pPr>
            <a:endParaRPr lang="en-US" sz="1600" dirty="0">
              <a:latin typeface="Monaco" pitchFamily="2" charset="77"/>
            </a:endParaRPr>
          </a:p>
          <a:p>
            <a:pPr>
              <a:buFont typeface="Wingdings" charset="2"/>
              <a:buNone/>
            </a:pPr>
            <a:r>
              <a:rPr lang="en-US" sz="1600" dirty="0" err="1">
                <a:latin typeface="Monaco" pitchFamily="2" charset="77"/>
              </a:rPr>
              <a:t>def</a:t>
            </a:r>
            <a:r>
              <a:rPr lang="en-US" sz="1600" dirty="0">
                <a:latin typeface="Monaco" pitchFamily="2" charset="77"/>
              </a:rPr>
              <a:t> times2( x ):</a:t>
            </a:r>
          </a:p>
          <a:p>
            <a:pPr>
              <a:buFont typeface="Wingdings" charset="2"/>
              <a:buNone/>
            </a:pPr>
            <a:r>
              <a:rPr lang="en-US" sz="1600" dirty="0">
                <a:latin typeface="Monaco" pitchFamily="2" charset="77"/>
              </a:rPr>
              <a:t>	    return x*2</a:t>
            </a:r>
          </a:p>
          <a:p>
            <a:pPr>
              <a:buFont typeface="Wingdings" charset="2"/>
              <a:buNone/>
            </a:pPr>
            <a:endParaRPr lang="en-US" sz="1600" dirty="0">
              <a:latin typeface="Monaco" pitchFamily="2" charset="77"/>
            </a:endParaRPr>
          </a:p>
          <a:p>
            <a:pPr>
              <a:buFont typeface="Wingdings" charset="2"/>
              <a:buNone/>
            </a:pPr>
            <a:r>
              <a:rPr lang="en-US" sz="1600" dirty="0">
                <a:latin typeface="Monaco" pitchFamily="2" charset="77"/>
              </a:rPr>
              <a:t>if __name__== “__main__”:</a:t>
            </a:r>
          </a:p>
          <a:p>
            <a:pPr>
              <a:buFont typeface="Wingdings" charset="2"/>
              <a:buNone/>
            </a:pPr>
            <a:r>
              <a:rPr lang="en-US" sz="1600" dirty="0">
                <a:latin typeface="Monaco" pitchFamily="2" charset="77"/>
              </a:rPr>
              <a:t>	    print( times2( 10 ) )</a:t>
            </a:r>
          </a:p>
        </p:txBody>
      </p:sp>
      <p:sp>
        <p:nvSpPr>
          <p:cNvPr id="2" name="Rectangle 3">
            <a:extLst>
              <a:ext uri="{FF2B5EF4-FFF2-40B4-BE49-F238E27FC236}">
                <a16:creationId xmlns:a16="http://schemas.microsoft.com/office/drawing/2014/main" id="{2697CADC-55CA-FDED-DCA6-851F86BD3EC6}"/>
              </a:ext>
            </a:extLst>
          </p:cNvPr>
          <p:cNvSpPr txBox="1">
            <a:spLocks noChangeArrowheads="1"/>
          </p:cNvSpPr>
          <p:nvPr/>
        </p:nvSpPr>
        <p:spPr>
          <a:xfrm>
            <a:off x="4637790" y="1825342"/>
            <a:ext cx="329184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68580" indent="-68580" algn="l" defTabSz="685800" rtl="0" eaLnBrk="1" latinLnBrk="0" hangingPunct="1">
              <a:lnSpc>
                <a:spcPct val="90000"/>
              </a:lnSpc>
              <a:spcBef>
                <a:spcPts val="900"/>
              </a:spcBef>
              <a:spcAft>
                <a:spcPts val="15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15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288036" indent="-13716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35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425196" indent="-13716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05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562356" indent="-13716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05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699516" indent="-13716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05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825000" indent="-17145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05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975000" indent="-17145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05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125000" indent="-17145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05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275000" indent="-171450" algn="l" defTabSz="685800" rtl="0" eaLnBrk="1" latinLnBrk="0" hangingPunct="1">
              <a:lnSpc>
                <a:spcPct val="90000"/>
              </a:lnSpc>
              <a:spcBef>
                <a:spcPts val="150"/>
              </a:spcBef>
              <a:spcAft>
                <a:spcPts val="300"/>
              </a:spcAft>
              <a:buClr>
                <a:schemeClr val="accent1"/>
              </a:buClr>
              <a:buFont typeface="Calibri" pitchFamily="34" charset="0"/>
              <a:buChar char="◦"/>
              <a:defRPr sz="105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12700" indent="-12700" fontAlgn="auto">
              <a:buFont typeface="Wingdings" charset="2"/>
              <a:buNone/>
            </a:pPr>
            <a:r>
              <a:rPr lang="en-US" sz="2200" dirty="0"/>
              <a:t>Assuming the code at left is stored in a file ‘script’, it can be run on the command line like:</a:t>
            </a:r>
          </a:p>
          <a:p>
            <a:pPr fontAlgn="auto">
              <a:buFont typeface="Wingdings" charset="2"/>
              <a:buNone/>
            </a:pPr>
            <a:endParaRPr lang="en-US" sz="1600" dirty="0">
              <a:latin typeface="Monaco" pitchFamily="2" charset="77"/>
            </a:endParaRPr>
          </a:p>
          <a:p>
            <a:pPr fontAlgn="auto">
              <a:buFont typeface="Wingdings" charset="2"/>
              <a:buNone/>
            </a:pPr>
            <a:r>
              <a:rPr lang="en-US" sz="1600" dirty="0">
                <a:latin typeface="Monaco" pitchFamily="2" charset="77"/>
              </a:rPr>
              <a:t>&gt; </a:t>
            </a:r>
            <a:r>
              <a:rPr lang="en-US" sz="1600" dirty="0" err="1">
                <a:latin typeface="Monaco" pitchFamily="2" charset="77"/>
              </a:rPr>
              <a:t>chmod</a:t>
            </a:r>
            <a:r>
              <a:rPr lang="en-US" sz="1600" dirty="0">
                <a:latin typeface="Monaco" pitchFamily="2" charset="77"/>
              </a:rPr>
              <a:t> 755 script</a:t>
            </a:r>
          </a:p>
          <a:p>
            <a:pPr fontAlgn="auto">
              <a:buFont typeface="Wingdings" charset="2"/>
              <a:buNone/>
            </a:pPr>
            <a:r>
              <a:rPr lang="en-US" sz="1600" dirty="0">
                <a:latin typeface="Monaco" pitchFamily="2" charset="77"/>
              </a:rPr>
              <a:t>&gt; ./script</a:t>
            </a: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46" name="AutoShap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Modules: Storing Code in Files</a:t>
            </a:r>
          </a:p>
        </p:txBody>
      </p:sp>
      <p:sp>
        <p:nvSpPr>
          <p:cNvPr id="57347" name="Rectangle 3"/>
          <p:cNvSpPr>
            <a:spLocks noGrp="1" noChangeArrowheads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We can package code in a file </a:t>
            </a:r>
          </a:p>
          <a:p>
            <a:pPr lvl="1"/>
            <a:r>
              <a:rPr lang="en-US" sz="2000" dirty="0"/>
              <a:t>To make a script</a:t>
            </a:r>
          </a:p>
          <a:p>
            <a:pPr lvl="1"/>
            <a:r>
              <a:rPr lang="en-US" sz="2000" dirty="0"/>
              <a:t>To make a module</a:t>
            </a:r>
          </a:p>
          <a:p>
            <a:pPr lvl="1"/>
            <a:endParaRPr lang="en-US" sz="2000" dirty="0"/>
          </a:p>
          <a:p>
            <a:r>
              <a:rPr lang="en-US" sz="2400" dirty="0"/>
              <a:t>Files that end with ‘.</a:t>
            </a:r>
            <a:r>
              <a:rPr lang="en-US" sz="2400" dirty="0" err="1"/>
              <a:t>py</a:t>
            </a:r>
            <a:r>
              <a:rPr lang="en-US" sz="2400" dirty="0"/>
              <a:t>’ are modules</a:t>
            </a:r>
          </a:p>
          <a:p>
            <a:r>
              <a:rPr lang="en-US" sz="2400" dirty="0"/>
              <a:t>Modules can be used in the interpreter, or by other modules</a:t>
            </a: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06" name="AutoShap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Modules</a:t>
            </a:r>
          </a:p>
        </p:txBody>
      </p:sp>
      <p:sp>
        <p:nvSpPr>
          <p:cNvPr id="47107" name="Rectangle 3"/>
          <p:cNvSpPr>
            <a:spLocks noGrp="1" noChangeArrowheads="1"/>
          </p:cNvSpPr>
          <p:nvPr>
            <p:ph sz="half" idx="1"/>
          </p:nvPr>
        </p:nvSpPr>
        <p:spPr/>
        <p:txBody>
          <a:bodyPr>
            <a:noAutofit/>
          </a:bodyPr>
          <a:lstStyle/>
          <a:p>
            <a:pPr>
              <a:lnSpc>
                <a:spcPct val="90000"/>
              </a:lnSpc>
            </a:pPr>
            <a:r>
              <a:rPr lang="en-US" sz="2000" dirty="0"/>
              <a:t>To use a module, import it</a:t>
            </a:r>
          </a:p>
          <a:p>
            <a:pPr>
              <a:lnSpc>
                <a:spcPct val="90000"/>
              </a:lnSpc>
            </a:pPr>
            <a:endParaRPr lang="en-US" sz="2000" dirty="0"/>
          </a:p>
          <a:p>
            <a:pPr>
              <a:lnSpc>
                <a:spcPct val="90000"/>
              </a:lnSpc>
              <a:buFont typeface="Wingdings" charset="2"/>
              <a:buNone/>
            </a:pPr>
            <a:endParaRPr lang="en-US" sz="2000" dirty="0"/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BCBE0264-B43F-F24D-9024-601FDD46F44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63440" y="1845735"/>
            <a:ext cx="4328160" cy="4023360"/>
          </a:xfrm>
        </p:spPr>
        <p:txBody>
          <a:bodyPr>
            <a:normAutofit/>
          </a:bodyPr>
          <a:lstStyle/>
          <a:p>
            <a:pPr>
              <a:buNone/>
            </a:pPr>
            <a:r>
              <a:rPr lang="en-US" sz="1600" dirty="0">
                <a:latin typeface="Monaco" pitchFamily="2" charset="77"/>
              </a:rPr>
              <a:t>#!/</a:t>
            </a:r>
            <a:r>
              <a:rPr lang="en-US" sz="1600" dirty="0" err="1">
                <a:latin typeface="Monaco" pitchFamily="2" charset="77"/>
              </a:rPr>
              <a:t>usr</a:t>
            </a:r>
            <a:r>
              <a:rPr lang="en-US" sz="1600" dirty="0">
                <a:latin typeface="Monaco" pitchFamily="2" charset="77"/>
              </a:rPr>
              <a:t>/bin/env python3</a:t>
            </a:r>
          </a:p>
          <a:p>
            <a:pPr>
              <a:buNone/>
            </a:pPr>
            <a:endParaRPr lang="en-US" sz="1600" dirty="0">
              <a:latin typeface="Monaco" pitchFamily="2" charset="77"/>
            </a:endParaRPr>
          </a:p>
          <a:p>
            <a:pPr>
              <a:buNone/>
            </a:pPr>
            <a:r>
              <a:rPr lang="en-US" sz="1600" dirty="0">
                <a:latin typeface="Monaco" pitchFamily="2" charset="77"/>
              </a:rPr>
              <a:t>def plus10(x):</a:t>
            </a:r>
          </a:p>
          <a:p>
            <a:pPr>
              <a:buNone/>
            </a:pPr>
            <a:r>
              <a:rPr lang="en-US" sz="1600" dirty="0">
                <a:latin typeface="Monaco" pitchFamily="2" charset="77"/>
              </a:rPr>
              <a:t>    return x+10</a:t>
            </a:r>
          </a:p>
          <a:p>
            <a:pPr>
              <a:buNone/>
            </a:pPr>
            <a:endParaRPr lang="en-US" sz="1600" dirty="0">
              <a:latin typeface="Monaco" pitchFamily="2" charset="77"/>
            </a:endParaRPr>
          </a:p>
          <a:p>
            <a:pPr>
              <a:buNone/>
            </a:pPr>
            <a:r>
              <a:rPr lang="en-US" sz="1600" dirty="0">
                <a:latin typeface="Monaco" pitchFamily="2" charset="77"/>
              </a:rPr>
              <a:t>if __name__ == “__main__”:</a:t>
            </a:r>
          </a:p>
          <a:p>
            <a:pPr>
              <a:buNone/>
            </a:pPr>
            <a:r>
              <a:rPr lang="en-US" sz="1600" dirty="0">
                <a:latin typeface="Monaco" pitchFamily="2" charset="77"/>
              </a:rPr>
              <a:t>    import sys</a:t>
            </a:r>
          </a:p>
          <a:p>
            <a:pPr>
              <a:buNone/>
            </a:pPr>
            <a:r>
              <a:rPr lang="en-US" sz="1600" dirty="0">
                <a:latin typeface="Monaco" pitchFamily="2" charset="77"/>
              </a:rPr>
              <a:t>    </a:t>
            </a:r>
          </a:p>
          <a:p>
            <a:pPr>
              <a:buNone/>
            </a:pPr>
            <a:r>
              <a:rPr lang="en-US" sz="1600" dirty="0">
                <a:latin typeface="Monaco" pitchFamily="2" charset="77"/>
              </a:rPr>
              <a:t>    print(plus10(int(</a:t>
            </a:r>
            <a:r>
              <a:rPr lang="en-US" sz="1600" dirty="0" err="1">
                <a:latin typeface="Monaco" pitchFamily="2" charset="77"/>
              </a:rPr>
              <a:t>sys.argv</a:t>
            </a:r>
            <a:r>
              <a:rPr lang="en-US" sz="1600" dirty="0">
                <a:latin typeface="Monaco" pitchFamily="2" charset="77"/>
              </a:rPr>
              <a:t>[1])))</a:t>
            </a:r>
          </a:p>
          <a:p>
            <a:endParaRPr lang="en-US" sz="1600" dirty="0">
              <a:latin typeface="Monaco" pitchFamily="2" charset="77"/>
            </a:endParaRPr>
          </a:p>
        </p:txBody>
      </p:sp>
      <p:sp>
        <p:nvSpPr>
          <p:cNvPr id="3" name="Right Arrow 2">
            <a:extLst>
              <a:ext uri="{FF2B5EF4-FFF2-40B4-BE49-F238E27FC236}">
                <a16:creationId xmlns:a16="http://schemas.microsoft.com/office/drawing/2014/main" id="{198919AD-1D74-5644-90AB-27DE5E378E27}"/>
              </a:ext>
            </a:extLst>
          </p:cNvPr>
          <p:cNvSpPr/>
          <p:nvPr/>
        </p:nvSpPr>
        <p:spPr>
          <a:xfrm>
            <a:off x="3002279" y="3886200"/>
            <a:ext cx="1661161" cy="5334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8" name="AutoShap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Modules you might care about</a:t>
            </a:r>
          </a:p>
        </p:txBody>
      </p:sp>
      <p:sp>
        <p:nvSpPr>
          <p:cNvPr id="50179" name="Rectangle 3"/>
          <p:cNvSpPr>
            <a:spLocks noGrp="1" noChangeArrowheads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US" sz="1800" dirty="0"/>
          </a:p>
          <a:p>
            <a:r>
              <a:rPr lang="en-US" sz="1800" dirty="0" err="1"/>
              <a:t>os</a:t>
            </a:r>
            <a:r>
              <a:rPr lang="en-US" sz="1800" dirty="0"/>
              <a:t>		- file system operations</a:t>
            </a:r>
          </a:p>
          <a:p>
            <a:r>
              <a:rPr lang="en-US" sz="1800" dirty="0"/>
              <a:t>sys		- command line arguments</a:t>
            </a:r>
          </a:p>
          <a:p>
            <a:r>
              <a:rPr lang="en-US" sz="1800" dirty="0"/>
              <a:t>time		- system time, </a:t>
            </a:r>
            <a:r>
              <a:rPr lang="en-US" sz="1800" dirty="0" err="1"/>
              <a:t>etc</a:t>
            </a:r>
            <a:endParaRPr lang="en-US" sz="1800" dirty="0"/>
          </a:p>
          <a:p>
            <a:r>
              <a:rPr lang="en-US" sz="1800" dirty="0"/>
              <a:t>random	- random number generator</a:t>
            </a:r>
          </a:p>
          <a:p>
            <a:r>
              <a:rPr lang="en-US" sz="1800" dirty="0"/>
              <a:t>re		- regular expressions</a:t>
            </a:r>
          </a:p>
          <a:p>
            <a:r>
              <a:rPr lang="en-US" sz="1800" dirty="0" err="1"/>
              <a:t>heapq</a:t>
            </a:r>
            <a:r>
              <a:rPr lang="en-US" sz="1800" dirty="0"/>
              <a:t>		- turns lists into heaps!</a:t>
            </a:r>
          </a:p>
          <a:p>
            <a:r>
              <a:rPr lang="en-US" sz="1800" dirty="0" err="1"/>
              <a:t>argparse</a:t>
            </a:r>
            <a:r>
              <a:rPr lang="en-US" sz="1800" dirty="0"/>
              <a:t>	- CLI argument parsing</a:t>
            </a: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Examples and Memes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807599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List Directory Contents / Open a file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Wingdings" charset="2"/>
              <a:buNone/>
            </a:pPr>
            <a:r>
              <a:rPr lang="en-US" sz="2400" dirty="0"/>
              <a:t>&gt;&gt;&gt; import </a:t>
            </a:r>
            <a:r>
              <a:rPr lang="en-US" sz="2400" dirty="0" err="1"/>
              <a:t>os</a:t>
            </a:r>
            <a:endParaRPr lang="en-US" sz="2400" dirty="0"/>
          </a:p>
          <a:p>
            <a:pPr>
              <a:buFont typeface="Wingdings" charset="2"/>
              <a:buNone/>
            </a:pPr>
            <a:r>
              <a:rPr lang="en-US" sz="2400" dirty="0"/>
              <a:t>&gt;&gt;&gt; </a:t>
            </a:r>
            <a:r>
              <a:rPr lang="en-US" sz="2400" dirty="0" err="1"/>
              <a:t>os.listdir</a:t>
            </a:r>
            <a:r>
              <a:rPr lang="en-US" sz="2400" dirty="0"/>
              <a:t>(‘.’)</a:t>
            </a:r>
          </a:p>
          <a:p>
            <a:pPr>
              <a:buFont typeface="Wingdings" charset="2"/>
              <a:buNone/>
            </a:pPr>
            <a:r>
              <a:rPr lang="tr-TR" sz="2400" dirty="0"/>
              <a:t>['Liens-50', 'ps0.pdf', 'ps0.tex’]</a:t>
            </a:r>
            <a:br>
              <a:rPr lang="tr-TR" sz="2400" dirty="0"/>
            </a:br>
            <a:endParaRPr lang="en-US" sz="2400" dirty="0"/>
          </a:p>
          <a:p>
            <a:pPr>
              <a:buFont typeface="Wingdings" charset="2"/>
              <a:buNone/>
            </a:pPr>
            <a:r>
              <a:rPr lang="en-US" sz="2400" dirty="0"/>
              <a:t>&gt;&gt;&gt; with open(‘ps0.tex’) as fin:</a:t>
            </a:r>
          </a:p>
          <a:p>
            <a:pPr>
              <a:buFont typeface="Wingdings" charset="2"/>
              <a:buNone/>
            </a:pPr>
            <a:r>
              <a:rPr lang="en-US" sz="2400" dirty="0"/>
              <a:t>&gt;&gt;&gt;     data = </a:t>
            </a:r>
            <a:r>
              <a:rPr lang="en-US" sz="2400" dirty="0" err="1"/>
              <a:t>fin.read</a:t>
            </a:r>
            <a:r>
              <a:rPr lang="en-US" sz="2400" dirty="0"/>
              <a:t>()</a:t>
            </a:r>
          </a:p>
          <a:p>
            <a:pPr>
              <a:buFont typeface="Wingdings" charset="2"/>
              <a:buNone/>
            </a:pPr>
            <a:r>
              <a:rPr lang="en-US" sz="2400" dirty="0"/>
              <a:t>&gt;&gt;&gt;</a:t>
            </a:r>
          </a:p>
          <a:p>
            <a:endParaRPr lang="en-US" sz="2400" dirty="0"/>
          </a:p>
          <a:p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275404800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More Craziness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159248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Dealing with Lists/Dictionaries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Calling .sort() on a list will sort items in natural order</a:t>
            </a:r>
          </a:p>
          <a:p>
            <a:pPr lvl="1"/>
            <a:r>
              <a:rPr lang="en-US" sz="2000" dirty="0"/>
              <a:t>A set of tuples’ natural order will sort first by item 0, and break ties with remaining items</a:t>
            </a:r>
          </a:p>
          <a:p>
            <a:r>
              <a:rPr lang="en-US" sz="2400" dirty="0"/>
              <a:t>Using a dictionary in the context of a sequence will result in iteration over the dictionaries keys</a:t>
            </a:r>
          </a:p>
          <a:p>
            <a:pPr marL="365760" lvl="1" indent="0">
              <a:buNone/>
            </a:pPr>
            <a:r>
              <a:rPr lang="en-US" sz="2000" dirty="0"/>
              <a:t>&gt;&gt;&gt;for k in {‘a’:1, ‘b’:10, ‘c’:12}:</a:t>
            </a:r>
          </a:p>
          <a:p>
            <a:pPr marL="365760" lvl="1" indent="0">
              <a:buNone/>
            </a:pPr>
            <a:r>
              <a:rPr lang="en-US" sz="2000" dirty="0"/>
              <a:t>           print k</a:t>
            </a:r>
          </a:p>
          <a:p>
            <a:pPr marL="365760" lvl="1" indent="0">
              <a:buNone/>
            </a:pPr>
            <a:r>
              <a:rPr lang="en-US" sz="2000" dirty="0"/>
              <a:t>a</a:t>
            </a:r>
          </a:p>
          <a:p>
            <a:pPr marL="365760" lvl="1" indent="0">
              <a:buNone/>
            </a:pPr>
            <a:r>
              <a:rPr lang="en-US" sz="2000" dirty="0"/>
              <a:t>c</a:t>
            </a:r>
          </a:p>
          <a:p>
            <a:pPr marL="365760" lvl="1" indent="0">
              <a:buNone/>
            </a:pPr>
            <a:r>
              <a:rPr lang="en-US" sz="2000" dirty="0"/>
              <a:t>b</a:t>
            </a:r>
          </a:p>
          <a:p>
            <a:pPr marL="365760" lvl="1" indent="0">
              <a:buNone/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56005845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Objects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459838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AutoShap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Python</a:t>
            </a:r>
          </a:p>
        </p:txBody>
      </p:sp>
      <p:sp>
        <p:nvSpPr>
          <p:cNvPr id="31747" name="Rectangle 3"/>
          <p:cNvSpPr>
            <a:spLocks noGrp="1" noChangeArrowheads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High-Level Interpreted (Scripting) Language</a:t>
            </a:r>
          </a:p>
          <a:p>
            <a:r>
              <a:rPr lang="en-US" sz="2800" dirty="0"/>
              <a:t>Python’s Type System</a:t>
            </a:r>
          </a:p>
          <a:p>
            <a:pPr lvl="1"/>
            <a:r>
              <a:rPr lang="en-US" sz="2400" i="1" dirty="0"/>
              <a:t>Strong</a:t>
            </a:r>
            <a:r>
              <a:rPr lang="en-US" sz="2400" dirty="0"/>
              <a:t> 		(like C, not Lisp)</a:t>
            </a:r>
          </a:p>
          <a:p>
            <a:pPr lvl="2"/>
            <a:r>
              <a:rPr lang="en-US" sz="1800" dirty="0"/>
              <a:t>Types aren’t implicitly converted</a:t>
            </a:r>
            <a:br>
              <a:rPr lang="en-US" sz="1800" dirty="0"/>
            </a:br>
            <a:endParaRPr lang="en-US" sz="1800" dirty="0"/>
          </a:p>
          <a:p>
            <a:pPr lvl="1"/>
            <a:r>
              <a:rPr lang="en-US" sz="2400" i="1" dirty="0"/>
              <a:t>Dynamic</a:t>
            </a:r>
            <a:r>
              <a:rPr lang="en-US" sz="2400" dirty="0"/>
              <a:t> 	(like Lisp not C)</a:t>
            </a:r>
          </a:p>
          <a:p>
            <a:pPr lvl="2"/>
            <a:r>
              <a:rPr lang="en-US" sz="1800" dirty="0"/>
              <a:t>Types are discovered at runtime, not declared beforehand</a:t>
            </a:r>
          </a:p>
          <a:p>
            <a:endParaRPr lang="en-US" sz="2800" dirty="0"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6" name="AutoShap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Objects &amp; Classes</a:t>
            </a:r>
          </a:p>
        </p:txBody>
      </p:sp>
      <p:sp>
        <p:nvSpPr>
          <p:cNvPr id="52227" name="Rectangle 3"/>
          <p:cNvSpPr>
            <a:spLocks noGrp="1" noChangeArrowheads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In Python, everything is an object – although that’s not always obvious.</a:t>
            </a:r>
          </a:p>
          <a:p>
            <a:endParaRPr lang="en-US" sz="2400" dirty="0"/>
          </a:p>
          <a:p>
            <a:r>
              <a:rPr lang="en-US" sz="2400" dirty="0"/>
              <a:t>The simplest class:</a:t>
            </a:r>
          </a:p>
          <a:p>
            <a:endParaRPr lang="en-US" sz="2400" dirty="0"/>
          </a:p>
          <a:p>
            <a:pPr>
              <a:buFont typeface="Wingdings" charset="2"/>
              <a:buNone/>
            </a:pPr>
            <a:r>
              <a:rPr lang="en-US" sz="1600" dirty="0">
                <a:latin typeface="Monaco" pitchFamily="2" charset="77"/>
              </a:rPr>
              <a:t>class </a:t>
            </a:r>
            <a:r>
              <a:rPr lang="en-US" sz="1600" dirty="0" err="1">
                <a:latin typeface="Monaco" pitchFamily="2" charset="77"/>
              </a:rPr>
              <a:t>SimpleClass</a:t>
            </a:r>
            <a:r>
              <a:rPr lang="en-US" sz="1600" dirty="0">
                <a:latin typeface="Monaco" pitchFamily="2" charset="77"/>
              </a:rPr>
              <a:t>:</a:t>
            </a:r>
          </a:p>
          <a:p>
            <a:pPr>
              <a:buFont typeface="Wingdings" charset="2"/>
              <a:buNone/>
            </a:pPr>
            <a:r>
              <a:rPr lang="en-US" sz="1600" dirty="0">
                <a:latin typeface="Monaco" pitchFamily="2" charset="77"/>
              </a:rPr>
              <a:t>    pass</a:t>
            </a: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70" name="AutoShap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Methods and self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D92B6DA-FCF5-0FC8-16B1-FB3CD1AECD8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Define a Class</a:t>
            </a:r>
          </a:p>
        </p:txBody>
      </p:sp>
      <p:sp>
        <p:nvSpPr>
          <p:cNvPr id="58371" name="Rectangle 3"/>
          <p:cNvSpPr>
            <a:spLocks noGrp="1" noChangeArrowheads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pPr>
              <a:buFont typeface="Wingdings" charset="2"/>
              <a:buNone/>
            </a:pPr>
            <a:endParaRPr lang="en-US" sz="1800" dirty="0"/>
          </a:p>
          <a:p>
            <a:pPr>
              <a:buFont typeface="Wingdings" charset="2"/>
              <a:buNone/>
            </a:pPr>
            <a:r>
              <a:rPr lang="en-US" sz="1600" dirty="0">
                <a:latin typeface="Monaco" pitchFamily="2" charset="77"/>
              </a:rPr>
              <a:t>class </a:t>
            </a:r>
            <a:r>
              <a:rPr lang="en-US" sz="1600" dirty="0" err="1">
                <a:latin typeface="Monaco" pitchFamily="2" charset="77"/>
              </a:rPr>
              <a:t>SimpleClass</a:t>
            </a:r>
            <a:r>
              <a:rPr lang="en-US" sz="1600" dirty="0">
                <a:latin typeface="Monaco" pitchFamily="2" charset="77"/>
              </a:rPr>
              <a:t>:</a:t>
            </a:r>
          </a:p>
          <a:p>
            <a:pPr>
              <a:buFont typeface="Wingdings" charset="2"/>
              <a:buNone/>
            </a:pPr>
            <a:r>
              <a:rPr lang="en-US" sz="1600" dirty="0">
                <a:latin typeface="Monaco" pitchFamily="2" charset="77"/>
              </a:rPr>
              <a:t>    def __</a:t>
            </a:r>
            <a:r>
              <a:rPr lang="en-US" sz="1600" dirty="0" err="1">
                <a:latin typeface="Monaco" pitchFamily="2" charset="77"/>
              </a:rPr>
              <a:t>init</a:t>
            </a:r>
            <a:r>
              <a:rPr lang="en-US" sz="1600" dirty="0">
                <a:latin typeface="Monaco" pitchFamily="2" charset="77"/>
              </a:rPr>
              <a:t>__(self):</a:t>
            </a:r>
          </a:p>
          <a:p>
            <a:pPr>
              <a:buFont typeface="Wingdings" charset="2"/>
              <a:buNone/>
            </a:pPr>
            <a:r>
              <a:rPr lang="en-US" sz="1600" dirty="0">
                <a:latin typeface="Monaco" pitchFamily="2" charset="77"/>
              </a:rPr>
              <a:t>        </a:t>
            </a:r>
            <a:r>
              <a:rPr lang="en-US" sz="1600" dirty="0" err="1">
                <a:latin typeface="Monaco" pitchFamily="2" charset="77"/>
              </a:rPr>
              <a:t>self.x</a:t>
            </a:r>
            <a:r>
              <a:rPr lang="en-US" sz="1600" dirty="0">
                <a:latin typeface="Monaco" pitchFamily="2" charset="77"/>
              </a:rPr>
              <a:t> = 4</a:t>
            </a:r>
          </a:p>
          <a:p>
            <a:pPr>
              <a:buFont typeface="Wingdings" charset="2"/>
              <a:buNone/>
            </a:pPr>
            <a:endParaRPr lang="en-US" sz="1600" dirty="0">
              <a:latin typeface="Monaco" pitchFamily="2" charset="77"/>
            </a:endParaRPr>
          </a:p>
          <a:p>
            <a:pPr>
              <a:buFont typeface="Wingdings" charset="2"/>
              <a:buNone/>
            </a:pPr>
            <a:r>
              <a:rPr lang="en-US" sz="1600" dirty="0">
                <a:latin typeface="Monaco" pitchFamily="2" charset="77"/>
              </a:rPr>
              <a:t>    def </a:t>
            </a:r>
            <a:r>
              <a:rPr lang="en-US" sz="1600" dirty="0" err="1">
                <a:latin typeface="Monaco" pitchFamily="2" charset="77"/>
              </a:rPr>
              <a:t>morex</a:t>
            </a:r>
            <a:r>
              <a:rPr lang="en-US" sz="1600" dirty="0">
                <a:latin typeface="Monaco" pitchFamily="2" charset="77"/>
              </a:rPr>
              <a:t>(self):</a:t>
            </a:r>
          </a:p>
          <a:p>
            <a:pPr>
              <a:buFont typeface="Wingdings" charset="2"/>
              <a:buNone/>
            </a:pPr>
            <a:r>
              <a:rPr lang="en-US" sz="1600" dirty="0">
                <a:latin typeface="Monaco" pitchFamily="2" charset="77"/>
              </a:rPr>
              <a:t>        </a:t>
            </a:r>
            <a:r>
              <a:rPr lang="en-US" sz="1600" dirty="0" err="1">
                <a:latin typeface="Monaco" pitchFamily="2" charset="77"/>
              </a:rPr>
              <a:t>self.x</a:t>
            </a:r>
            <a:r>
              <a:rPr lang="en-US" sz="1600" dirty="0">
                <a:latin typeface="Monaco" pitchFamily="2" charset="77"/>
              </a:rPr>
              <a:t> += 4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ACCB04A-2A2A-6735-19C3-11E590F8BE4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Create an Instance, Call a Method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D3E4F594-3A4D-E4E7-82E1-9AF108D8FC83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/>
          </a:bodyPr>
          <a:lstStyle/>
          <a:p>
            <a:pPr fontAlgn="auto">
              <a:buFont typeface="Wingdings" charset="2"/>
              <a:buNone/>
            </a:pPr>
            <a:endParaRPr lang="en-US" sz="1600" dirty="0"/>
          </a:p>
          <a:p>
            <a:pPr fontAlgn="auto">
              <a:buFont typeface="Wingdings" charset="2"/>
              <a:buNone/>
            </a:pPr>
            <a:r>
              <a:rPr lang="en-US" sz="1600" dirty="0">
                <a:latin typeface="Monaco" pitchFamily="2" charset="77"/>
              </a:rPr>
              <a:t>z = </a:t>
            </a:r>
            <a:r>
              <a:rPr lang="en-US" sz="1600" dirty="0" err="1">
                <a:latin typeface="Monaco" pitchFamily="2" charset="77"/>
              </a:rPr>
              <a:t>SimpleClass</a:t>
            </a:r>
            <a:r>
              <a:rPr lang="en-US" sz="1600" dirty="0">
                <a:latin typeface="Monaco" pitchFamily="2" charset="77"/>
              </a:rPr>
              <a:t>()</a:t>
            </a:r>
          </a:p>
          <a:p>
            <a:pPr fontAlgn="auto">
              <a:buFont typeface="Wingdings" charset="2"/>
              <a:buNone/>
            </a:pPr>
            <a:r>
              <a:rPr lang="en-US" sz="1600" dirty="0" err="1">
                <a:latin typeface="Monaco" pitchFamily="2" charset="77"/>
              </a:rPr>
              <a:t>z.morex</a:t>
            </a:r>
            <a:r>
              <a:rPr lang="en-US" sz="1600" dirty="0">
                <a:latin typeface="Monaco" pitchFamily="2" charset="77"/>
              </a:rPr>
              <a:t>()</a:t>
            </a:r>
          </a:p>
          <a:p>
            <a:endParaRPr lang="en-US" sz="1600" dirty="0"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/>
              <a:t>Etc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805431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AutoShap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Default Parameters </a:t>
            </a:r>
          </a:p>
        </p:txBody>
      </p:sp>
      <p:sp>
        <p:nvSpPr>
          <p:cNvPr id="22531" name="Rectangle 3"/>
          <p:cNvSpPr>
            <a:spLocks noGrp="1" noChangeArrowheads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90000"/>
              </a:lnSpc>
              <a:buFont typeface="Wingdings" charset="2"/>
              <a:buNone/>
            </a:pPr>
            <a:r>
              <a:rPr lang="en-US" sz="1600" dirty="0">
                <a:latin typeface="Monaco" pitchFamily="2" charset="77"/>
              </a:rPr>
              <a:t>def </a:t>
            </a:r>
            <a:r>
              <a:rPr lang="en-US" sz="1600" dirty="0" err="1">
                <a:latin typeface="Monaco" pitchFamily="2" charset="77"/>
              </a:rPr>
              <a:t>addto</a:t>
            </a:r>
            <a:r>
              <a:rPr lang="en-US" sz="1600" dirty="0">
                <a:latin typeface="Monaco" pitchFamily="2" charset="77"/>
              </a:rPr>
              <a:t>( a, </a:t>
            </a:r>
            <a:r>
              <a:rPr lang="en-US" sz="1600" dirty="0" err="1">
                <a:latin typeface="Monaco" pitchFamily="2" charset="77"/>
              </a:rPr>
              <a:t>b</a:t>
            </a:r>
            <a:r>
              <a:rPr lang="en-US" sz="1600" dirty="0">
                <a:latin typeface="Monaco" pitchFamily="2" charset="77"/>
              </a:rPr>
              <a:t>=9):</a:t>
            </a:r>
          </a:p>
          <a:p>
            <a:pPr>
              <a:lnSpc>
                <a:spcPct val="90000"/>
              </a:lnSpc>
              <a:buFont typeface="Wingdings" charset="2"/>
              <a:buNone/>
            </a:pPr>
            <a:r>
              <a:rPr lang="en-US" sz="1600" dirty="0">
                <a:latin typeface="Monaco" pitchFamily="2" charset="77"/>
              </a:rPr>
              <a:t>	    return a + b</a:t>
            </a:r>
            <a:br>
              <a:rPr lang="en-US" sz="1600" dirty="0">
                <a:latin typeface="Monaco" pitchFamily="2" charset="77"/>
              </a:rPr>
            </a:br>
            <a:br>
              <a:rPr lang="en-US" sz="2000" dirty="0"/>
            </a:br>
            <a:endParaRPr lang="en-US" sz="2000" dirty="0"/>
          </a:p>
          <a:p>
            <a:pPr>
              <a:lnSpc>
                <a:spcPct val="90000"/>
              </a:lnSpc>
              <a:buFont typeface="Wingdings" charset="2"/>
              <a:buNone/>
            </a:pPr>
            <a:r>
              <a:rPr lang="en-US" sz="2000" dirty="0"/>
              <a:t>Invocation:</a:t>
            </a:r>
          </a:p>
          <a:p>
            <a:pPr>
              <a:lnSpc>
                <a:spcPct val="90000"/>
              </a:lnSpc>
              <a:buFont typeface="Wingdings" charset="2"/>
              <a:buNone/>
            </a:pPr>
            <a:r>
              <a:rPr lang="en-US" sz="1600" dirty="0">
                <a:latin typeface="Monaco" pitchFamily="2" charset="77"/>
              </a:rPr>
              <a:t>&gt;&gt;&gt;  </a:t>
            </a:r>
            <a:r>
              <a:rPr lang="en-US" sz="1600" dirty="0" err="1">
                <a:latin typeface="Monaco" pitchFamily="2" charset="77"/>
              </a:rPr>
              <a:t>addto</a:t>
            </a:r>
            <a:r>
              <a:rPr lang="en-US" sz="1600" dirty="0">
                <a:latin typeface="Monaco" pitchFamily="2" charset="77"/>
              </a:rPr>
              <a:t>( 1 )</a:t>
            </a:r>
          </a:p>
          <a:p>
            <a:pPr>
              <a:lnSpc>
                <a:spcPct val="90000"/>
              </a:lnSpc>
              <a:buFont typeface="Wingdings" charset="2"/>
              <a:buNone/>
            </a:pPr>
            <a:r>
              <a:rPr lang="en-US" sz="1600" dirty="0">
                <a:latin typeface="Monaco" pitchFamily="2" charset="77"/>
              </a:rPr>
              <a:t>&gt;&gt;&gt;  </a:t>
            </a:r>
            <a:r>
              <a:rPr lang="en-US" sz="1600" dirty="0" err="1">
                <a:latin typeface="Monaco" pitchFamily="2" charset="77"/>
              </a:rPr>
              <a:t>addto</a:t>
            </a:r>
            <a:r>
              <a:rPr lang="en-US" sz="1600" dirty="0">
                <a:latin typeface="Monaco" pitchFamily="2" charset="77"/>
              </a:rPr>
              <a:t>( 2, 10 )</a:t>
            </a:r>
          </a:p>
          <a:p>
            <a:pPr>
              <a:lnSpc>
                <a:spcPct val="90000"/>
              </a:lnSpc>
              <a:buFont typeface="Wingdings" charset="2"/>
              <a:buNone/>
            </a:pPr>
            <a:endParaRPr lang="en-US" sz="2000" i="1" dirty="0"/>
          </a:p>
          <a:p>
            <a:pPr>
              <a:lnSpc>
                <a:spcPct val="90000"/>
              </a:lnSpc>
              <a:buFont typeface="Wingdings" charset="2"/>
              <a:buNone/>
            </a:pPr>
            <a:r>
              <a:rPr lang="en-US" sz="2000" i="1" dirty="0"/>
              <a:t>			What’s going to happen here?</a:t>
            </a: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8" name="AutoShap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Default Parameters &amp; A Mystery</a:t>
            </a:r>
          </a:p>
        </p:txBody>
      </p:sp>
      <p:sp>
        <p:nvSpPr>
          <p:cNvPr id="45059" name="Rectangle 3"/>
          <p:cNvSpPr>
            <a:spLocks noGrp="1" noChangeArrowheads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Wingdings" charset="2"/>
              <a:buNone/>
            </a:pPr>
            <a:r>
              <a:rPr lang="en-US" sz="1600" dirty="0">
                <a:latin typeface="Monaco" pitchFamily="2" charset="77"/>
              </a:rPr>
              <a:t>def </a:t>
            </a:r>
            <a:r>
              <a:rPr lang="en-US" sz="1600" dirty="0" err="1">
                <a:latin typeface="Monaco" pitchFamily="2" charset="77"/>
              </a:rPr>
              <a:t>addto</a:t>
            </a:r>
            <a:r>
              <a:rPr lang="en-US" sz="1600" dirty="0">
                <a:latin typeface="Monaco" pitchFamily="2" charset="77"/>
              </a:rPr>
              <a:t>( a, </a:t>
            </a:r>
            <a:r>
              <a:rPr lang="en-US" sz="1600" dirty="0" err="1">
                <a:latin typeface="Monaco" pitchFamily="2" charset="77"/>
              </a:rPr>
              <a:t>l</a:t>
            </a:r>
            <a:r>
              <a:rPr lang="en-US" sz="1600" dirty="0">
                <a:latin typeface="Monaco" pitchFamily="2" charset="77"/>
              </a:rPr>
              <a:t> = [ ] ):</a:t>
            </a:r>
          </a:p>
          <a:p>
            <a:pPr>
              <a:buFont typeface="Wingdings" charset="2"/>
              <a:buNone/>
            </a:pPr>
            <a:r>
              <a:rPr lang="en-US" sz="1600" dirty="0">
                <a:latin typeface="Monaco" pitchFamily="2" charset="77"/>
              </a:rPr>
              <a:t>	    </a:t>
            </a:r>
            <a:r>
              <a:rPr lang="en-US" sz="1600" dirty="0" err="1">
                <a:latin typeface="Monaco" pitchFamily="2" charset="77"/>
              </a:rPr>
              <a:t>l.append</a:t>
            </a:r>
            <a:r>
              <a:rPr lang="en-US" sz="1600" dirty="0">
                <a:latin typeface="Monaco" pitchFamily="2" charset="77"/>
              </a:rPr>
              <a:t>( a )</a:t>
            </a:r>
          </a:p>
          <a:p>
            <a:pPr>
              <a:buFont typeface="Wingdings" charset="2"/>
              <a:buNone/>
            </a:pPr>
            <a:r>
              <a:rPr lang="en-US" sz="1600" dirty="0">
                <a:latin typeface="Monaco" pitchFamily="2" charset="77"/>
              </a:rPr>
              <a:t>	    return l</a:t>
            </a:r>
          </a:p>
          <a:p>
            <a:pPr>
              <a:buFont typeface="Wingdings" charset="2"/>
              <a:buNone/>
            </a:pPr>
            <a:endParaRPr lang="en-US" sz="1600" dirty="0">
              <a:latin typeface="Monaco" pitchFamily="2" charset="77"/>
            </a:endParaRPr>
          </a:p>
          <a:p>
            <a:pPr>
              <a:buFont typeface="Wingdings" charset="2"/>
              <a:buNone/>
            </a:pPr>
            <a:r>
              <a:rPr lang="en-US" sz="1600" dirty="0">
                <a:latin typeface="Monaco" pitchFamily="2" charset="77"/>
              </a:rPr>
              <a:t>&gt;&gt;&gt; </a:t>
            </a:r>
            <a:r>
              <a:rPr lang="en-US" sz="1600" dirty="0" err="1">
                <a:latin typeface="Monaco" pitchFamily="2" charset="77"/>
              </a:rPr>
              <a:t>addto</a:t>
            </a:r>
            <a:r>
              <a:rPr lang="en-US" sz="1600" dirty="0">
                <a:latin typeface="Monaco" pitchFamily="2" charset="77"/>
              </a:rPr>
              <a:t>( 1 )</a:t>
            </a:r>
          </a:p>
          <a:p>
            <a:pPr>
              <a:buFont typeface="Wingdings" charset="2"/>
              <a:buNone/>
            </a:pPr>
            <a:r>
              <a:rPr lang="en-US" sz="1600" dirty="0">
                <a:latin typeface="Monaco" pitchFamily="2" charset="77"/>
              </a:rPr>
              <a:t>[ 1 ]</a:t>
            </a:r>
          </a:p>
          <a:p>
            <a:pPr>
              <a:buFont typeface="Wingdings" charset="2"/>
              <a:buNone/>
            </a:pPr>
            <a:r>
              <a:rPr lang="en-US" sz="1600" dirty="0">
                <a:latin typeface="Monaco" pitchFamily="2" charset="77"/>
              </a:rPr>
              <a:t>&gt;&gt;&gt; </a:t>
            </a:r>
            <a:r>
              <a:rPr lang="en-US" sz="1600" dirty="0" err="1">
                <a:latin typeface="Monaco" pitchFamily="2" charset="77"/>
              </a:rPr>
              <a:t>addto</a:t>
            </a:r>
            <a:r>
              <a:rPr lang="en-US" sz="1600" dirty="0">
                <a:latin typeface="Monaco" pitchFamily="2" charset="77"/>
              </a:rPr>
              <a:t>( 7, [1,2,3] )</a:t>
            </a:r>
          </a:p>
          <a:p>
            <a:pPr>
              <a:buFont typeface="Wingdings" charset="2"/>
              <a:buNone/>
            </a:pPr>
            <a:r>
              <a:rPr lang="en-US" sz="1600" dirty="0">
                <a:latin typeface="Monaco" pitchFamily="2" charset="77"/>
              </a:rPr>
              <a:t>????</a:t>
            </a:r>
          </a:p>
          <a:p>
            <a:pPr>
              <a:buFont typeface="Wingdings" charset="2"/>
              <a:buNone/>
            </a:pPr>
            <a:r>
              <a:rPr lang="en-US" sz="1600" dirty="0">
                <a:latin typeface="Monaco" pitchFamily="2" charset="77"/>
              </a:rPr>
              <a:t>&gt;&gt;&gt; </a:t>
            </a:r>
            <a:r>
              <a:rPr lang="en-US" sz="1600" dirty="0" err="1">
                <a:latin typeface="Monaco" pitchFamily="2" charset="77"/>
              </a:rPr>
              <a:t>addto</a:t>
            </a:r>
            <a:r>
              <a:rPr lang="en-US" sz="1600" dirty="0">
                <a:latin typeface="Monaco" pitchFamily="2" charset="77"/>
              </a:rPr>
              <a:t>( 2 )</a:t>
            </a:r>
          </a:p>
          <a:p>
            <a:pPr>
              <a:buFont typeface="Wingdings" charset="2"/>
              <a:buNone/>
            </a:pPr>
            <a:r>
              <a:rPr lang="en-US" sz="1600" dirty="0">
                <a:latin typeface="Monaco" pitchFamily="2" charset="77"/>
              </a:rPr>
              <a:t>????</a:t>
            </a: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02" name="AutoShap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List Comprehensions</a:t>
            </a:r>
          </a:p>
        </p:txBody>
      </p:sp>
      <p:sp>
        <p:nvSpPr>
          <p:cNvPr id="51203" name="Rectangle 3"/>
          <p:cNvSpPr>
            <a:spLocks noGrp="1" noChangeArrowheads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Applying an operation to a list:</a:t>
            </a:r>
          </a:p>
          <a:p>
            <a:pPr lvl="1">
              <a:buFontTx/>
              <a:buNone/>
            </a:pPr>
            <a:r>
              <a:rPr lang="en-US" sz="1600" dirty="0">
                <a:latin typeface="Monaco" pitchFamily="2" charset="77"/>
              </a:rPr>
              <a:t>&gt;&gt;&gt; a = range(5)</a:t>
            </a:r>
          </a:p>
          <a:p>
            <a:pPr lvl="1">
              <a:buFontTx/>
              <a:buNone/>
            </a:pPr>
            <a:r>
              <a:rPr lang="en-US" sz="1600" dirty="0">
                <a:latin typeface="Monaco" pitchFamily="2" charset="77"/>
              </a:rPr>
              <a:t>&gt;&gt;&gt; b = [x*2 for x in a]</a:t>
            </a:r>
          </a:p>
          <a:p>
            <a:pPr lvl="1">
              <a:buFontTx/>
              <a:buNone/>
            </a:pPr>
            <a:endParaRPr lang="en-US" sz="2000" dirty="0"/>
          </a:p>
          <a:p>
            <a:r>
              <a:rPr lang="en-US" sz="2400" dirty="0"/>
              <a:t>Refining a list:</a:t>
            </a:r>
          </a:p>
          <a:p>
            <a:pPr lvl="1">
              <a:buFontTx/>
              <a:buNone/>
            </a:pPr>
            <a:r>
              <a:rPr lang="en-US" sz="1600" dirty="0">
                <a:latin typeface="Monaco" pitchFamily="2" charset="77"/>
              </a:rPr>
              <a:t>&gt;&gt;&gt; a = range(5)</a:t>
            </a:r>
          </a:p>
          <a:p>
            <a:pPr lvl="1">
              <a:buFontTx/>
              <a:buNone/>
            </a:pPr>
            <a:r>
              <a:rPr lang="en-US" sz="1600" dirty="0">
                <a:latin typeface="Monaco" pitchFamily="2" charset="77"/>
              </a:rPr>
              <a:t>&gt;&gt;&gt; b = [x for x in a if x % 2 == 0]</a:t>
            </a:r>
          </a:p>
          <a:p>
            <a:pPr lvl="1">
              <a:buFontTx/>
              <a:buNone/>
            </a:pPr>
            <a:endParaRPr lang="en-US" sz="2000" dirty="0"/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More comprehensions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000" dirty="0"/>
              <a:t>Sets:</a:t>
            </a:r>
          </a:p>
          <a:p>
            <a:pPr marL="0" indent="0">
              <a:buNone/>
            </a:pPr>
            <a:r>
              <a:rPr lang="en-US" sz="1600" dirty="0">
                <a:latin typeface="Monaco" pitchFamily="2" charset="77"/>
              </a:rPr>
              <a:t>	s = {char for char in ‘hello there cheddar’}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2000" dirty="0"/>
          </a:p>
          <a:p>
            <a:r>
              <a:rPr lang="en-US" sz="2000" dirty="0"/>
              <a:t>Dictionaries:</a:t>
            </a:r>
          </a:p>
          <a:p>
            <a:pPr marL="0" indent="0">
              <a:buNone/>
            </a:pPr>
            <a:r>
              <a:rPr lang="en-US" sz="1600" dirty="0">
                <a:latin typeface="Monaco" pitchFamily="2" charset="77"/>
              </a:rPr>
              <a:t>	s = {</a:t>
            </a:r>
            <a:r>
              <a:rPr lang="en-US" sz="1600" dirty="0" err="1">
                <a:latin typeface="Monaco" pitchFamily="2" charset="77"/>
              </a:rPr>
              <a:t>char:char</a:t>
            </a:r>
            <a:r>
              <a:rPr lang="en-US" sz="1600" dirty="0">
                <a:latin typeface="Monaco" pitchFamily="2" charset="77"/>
              </a:rPr>
              <a:t>*2 for char in ‘hello’}</a:t>
            </a:r>
          </a:p>
          <a:p>
            <a:pPr marL="0" indent="0">
              <a:buNone/>
            </a:pPr>
            <a:endParaRPr lang="en-US" sz="2000" dirty="0"/>
          </a:p>
          <a:p>
            <a:pPr marL="0" indent="0">
              <a:buNone/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4247901180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70" name="AutoShap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More Craziness</a:t>
            </a:r>
          </a:p>
        </p:txBody>
      </p:sp>
      <p:sp>
        <p:nvSpPr>
          <p:cNvPr id="58371" name="Rectangle 3"/>
          <p:cNvSpPr>
            <a:spLocks noGrp="1" noChangeArrowheads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Wingdings" charset="2"/>
              <a:buNone/>
            </a:pPr>
            <a:endParaRPr lang="en-US" sz="2000" dirty="0"/>
          </a:p>
          <a:p>
            <a:pPr>
              <a:buFont typeface="Wingdings" charset="2"/>
              <a:buNone/>
            </a:pPr>
            <a:r>
              <a:rPr lang="en-US" sz="1600" b="1" dirty="0">
                <a:latin typeface="Monaco" pitchFamily="2" charset="77"/>
              </a:rPr>
              <a:t>def </a:t>
            </a:r>
            <a:r>
              <a:rPr lang="en-US" sz="1600" dirty="0">
                <a:latin typeface="Monaco" pitchFamily="2" charset="77"/>
              </a:rPr>
              <a:t>outer( operand ):</a:t>
            </a:r>
          </a:p>
          <a:p>
            <a:pPr>
              <a:buFont typeface="Wingdings" charset="2"/>
              <a:buNone/>
            </a:pPr>
            <a:r>
              <a:rPr lang="en-US" sz="1600" dirty="0">
                <a:latin typeface="Monaco" pitchFamily="2" charset="77"/>
              </a:rPr>
              <a:t>    </a:t>
            </a:r>
            <a:r>
              <a:rPr lang="en-US" sz="1600" b="1" dirty="0">
                <a:latin typeface="Monaco" pitchFamily="2" charset="77"/>
              </a:rPr>
              <a:t>def </a:t>
            </a:r>
            <a:r>
              <a:rPr lang="en-US" sz="1600" dirty="0">
                <a:latin typeface="Monaco" pitchFamily="2" charset="77"/>
              </a:rPr>
              <a:t>inner( </a:t>
            </a:r>
            <a:r>
              <a:rPr lang="en-US" sz="1600" dirty="0" err="1">
                <a:latin typeface="Monaco" pitchFamily="2" charset="77"/>
              </a:rPr>
              <a:t>x</a:t>
            </a:r>
            <a:r>
              <a:rPr lang="en-US" sz="1600" dirty="0">
                <a:latin typeface="Monaco" pitchFamily="2" charset="77"/>
              </a:rPr>
              <a:t> ):</a:t>
            </a:r>
          </a:p>
          <a:p>
            <a:pPr>
              <a:buFont typeface="Wingdings" charset="2"/>
              <a:buNone/>
            </a:pPr>
            <a:r>
              <a:rPr lang="en-US" sz="1600" dirty="0">
                <a:latin typeface="Monaco" pitchFamily="2" charset="77"/>
              </a:rPr>
              <a:t>        </a:t>
            </a:r>
            <a:r>
              <a:rPr lang="en-US" sz="1600" b="1" dirty="0">
                <a:latin typeface="Monaco" pitchFamily="2" charset="77"/>
              </a:rPr>
              <a:t>return </a:t>
            </a:r>
            <a:r>
              <a:rPr lang="en-US" sz="1600" dirty="0" err="1">
                <a:latin typeface="Monaco" pitchFamily="2" charset="77"/>
              </a:rPr>
              <a:t>x</a:t>
            </a:r>
            <a:r>
              <a:rPr lang="en-US" sz="1600" dirty="0">
                <a:latin typeface="Monaco" pitchFamily="2" charset="77"/>
              </a:rPr>
              <a:t> + operand</a:t>
            </a:r>
          </a:p>
          <a:p>
            <a:pPr>
              <a:buFont typeface="Wingdings" charset="2"/>
              <a:buNone/>
            </a:pPr>
            <a:r>
              <a:rPr lang="en-US" sz="1600" dirty="0">
                <a:latin typeface="Monaco" pitchFamily="2" charset="77"/>
              </a:rPr>
              <a:t>    </a:t>
            </a:r>
            <a:r>
              <a:rPr lang="en-US" sz="1600" b="1" dirty="0">
                <a:latin typeface="Monaco" pitchFamily="2" charset="77"/>
              </a:rPr>
              <a:t>return </a:t>
            </a:r>
            <a:r>
              <a:rPr lang="en-US" sz="1600" dirty="0">
                <a:latin typeface="Monaco" pitchFamily="2" charset="77"/>
              </a:rPr>
              <a:t>inner</a:t>
            </a:r>
          </a:p>
          <a:p>
            <a:pPr>
              <a:buFont typeface="Wingdings" charset="2"/>
              <a:buNone/>
            </a:pPr>
            <a:endParaRPr lang="en-US" sz="2000" dirty="0"/>
          </a:p>
          <a:p>
            <a:pPr>
              <a:buFont typeface="Wingdings" charset="2"/>
              <a:buNone/>
            </a:pPr>
            <a:r>
              <a:rPr lang="en-US" sz="2000" i="1" dirty="0"/>
              <a:t>What have I done here?</a:t>
            </a:r>
          </a:p>
          <a:p>
            <a:pPr>
              <a:buFont typeface="Wingdings" charset="2"/>
              <a:buNone/>
            </a:pPr>
            <a:r>
              <a:rPr lang="en-US" sz="2000" i="1" dirty="0"/>
              <a:t>Why would anyone ever care?</a:t>
            </a:r>
          </a:p>
          <a:p>
            <a:pPr>
              <a:buFont typeface="Wingdings" charset="2"/>
              <a:buNone/>
            </a:pPr>
            <a:endParaRPr lang="en-US" sz="2000" dirty="0"/>
          </a:p>
          <a:p>
            <a:pPr>
              <a:buFont typeface="Wingdings" charset="2"/>
              <a:buNone/>
            </a:pPr>
            <a:endParaRPr lang="en-US" sz="2000" dirty="0"/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94" name="AutoShap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Docstrings and help()</a:t>
            </a:r>
          </a:p>
        </p:txBody>
      </p:sp>
      <p:sp>
        <p:nvSpPr>
          <p:cNvPr id="59395" name="Rectangle 3"/>
          <p:cNvSpPr>
            <a:spLocks noGrp="1" noChangeArrowheads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 sz="2400" dirty="0" err="1"/>
              <a:t>Docstrings</a:t>
            </a:r>
            <a:r>
              <a:rPr lang="en-US" sz="2400" dirty="0"/>
              <a:t> provide built in documentation for modules, functions, classes and methods.</a:t>
            </a:r>
          </a:p>
          <a:p>
            <a:pPr>
              <a:lnSpc>
                <a:spcPct val="90000"/>
              </a:lnSpc>
            </a:pPr>
            <a:endParaRPr lang="en-US" sz="2400" dirty="0"/>
          </a:p>
          <a:p>
            <a:pPr>
              <a:lnSpc>
                <a:spcPct val="90000"/>
              </a:lnSpc>
              <a:buFont typeface="Wingdings" charset="2"/>
              <a:buNone/>
            </a:pPr>
            <a:r>
              <a:rPr lang="en-US" sz="1600" dirty="0">
                <a:latin typeface="Monaco" pitchFamily="2" charset="77"/>
              </a:rPr>
              <a:t>def add4(x):</a:t>
            </a:r>
          </a:p>
          <a:p>
            <a:pPr>
              <a:lnSpc>
                <a:spcPct val="90000"/>
              </a:lnSpc>
              <a:buFont typeface="Wingdings" charset="2"/>
              <a:buNone/>
            </a:pPr>
            <a:r>
              <a:rPr lang="en-US" sz="1600" dirty="0">
                <a:latin typeface="Monaco" pitchFamily="2" charset="77"/>
              </a:rPr>
              <a:t>    “““Add 4 to the value specified”””</a:t>
            </a:r>
          </a:p>
          <a:p>
            <a:pPr>
              <a:lnSpc>
                <a:spcPct val="90000"/>
              </a:lnSpc>
              <a:buFont typeface="Wingdings" charset="2"/>
              <a:buNone/>
            </a:pPr>
            <a:r>
              <a:rPr lang="en-US" sz="1600" dirty="0">
                <a:latin typeface="Monaco" pitchFamily="2" charset="77"/>
              </a:rPr>
              <a:t>    return x+4</a:t>
            </a:r>
          </a:p>
          <a:p>
            <a:pPr>
              <a:lnSpc>
                <a:spcPct val="90000"/>
              </a:lnSpc>
              <a:buFont typeface="Wingdings" charset="2"/>
              <a:buNone/>
            </a:pPr>
            <a:endParaRPr lang="en-US" sz="2400" dirty="0"/>
          </a:p>
          <a:p>
            <a:pPr>
              <a:lnSpc>
                <a:spcPct val="90000"/>
              </a:lnSpc>
            </a:pPr>
            <a:r>
              <a:rPr lang="en-US" sz="2400" dirty="0" err="1"/>
              <a:t>Docstrings</a:t>
            </a:r>
            <a:r>
              <a:rPr lang="en-US" sz="2400" dirty="0"/>
              <a:t> can be accesses in the interpreter using</a:t>
            </a:r>
          </a:p>
          <a:p>
            <a:pPr>
              <a:lnSpc>
                <a:spcPct val="90000"/>
              </a:lnSpc>
              <a:buFont typeface="Wingdings" charset="2"/>
              <a:buNone/>
            </a:pPr>
            <a:r>
              <a:rPr lang="en-US" sz="2400" dirty="0"/>
              <a:t>&gt;&gt;&gt; help(&lt;object or name&gt;)</a:t>
            </a:r>
          </a:p>
          <a:p>
            <a:pPr>
              <a:lnSpc>
                <a:spcPct val="90000"/>
              </a:lnSpc>
              <a:buFont typeface="Wingdings" charset="2"/>
              <a:buNone/>
            </a:pPr>
            <a:endParaRPr lang="en-US" sz="2400" dirty="0"/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18" name="AutoShap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Recap</a:t>
            </a:r>
          </a:p>
        </p:txBody>
      </p:sp>
      <p:sp>
        <p:nvSpPr>
          <p:cNvPr id="60419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sz="2400" dirty="0"/>
              <a:t>Basic types: number, lists, dictionaries, tuples, sets</a:t>
            </a:r>
          </a:p>
          <a:p>
            <a:r>
              <a:rPr lang="en-US" sz="2400" dirty="0"/>
              <a:t>Whitespace delimits blocks</a:t>
            </a:r>
          </a:p>
          <a:p>
            <a:r>
              <a:rPr lang="en-US" sz="2400" dirty="0"/>
              <a:t>Don’t write </a:t>
            </a:r>
            <a:r>
              <a:rPr lang="en-US" sz="2400" b="1" dirty="0"/>
              <a:t>for</a:t>
            </a:r>
            <a:r>
              <a:rPr lang="en-US" sz="2400" dirty="0"/>
              <a:t> loops like you would in C</a:t>
            </a:r>
          </a:p>
          <a:p>
            <a:r>
              <a:rPr lang="en-US" sz="2400" dirty="0"/>
              <a:t>Use a file as a script by testing </a:t>
            </a:r>
            <a:r>
              <a:rPr lang="en-US" sz="2400" b="1" dirty="0"/>
              <a:t>__name__</a:t>
            </a:r>
          </a:p>
          <a:p>
            <a:r>
              <a:rPr lang="en-US" sz="2400" dirty="0"/>
              <a:t>Reuse code in modules with </a:t>
            </a:r>
            <a:r>
              <a:rPr lang="en-US" sz="2400" b="1" dirty="0"/>
              <a:t>import</a:t>
            </a:r>
          </a:p>
          <a:p>
            <a:r>
              <a:rPr lang="en-US" sz="2400" dirty="0"/>
              <a:t>Learn about modules with </a:t>
            </a:r>
            <a:r>
              <a:rPr lang="en-US" sz="2400" b="1" dirty="0"/>
              <a:t>help()</a:t>
            </a:r>
            <a:endParaRPr lang="en-US" sz="2400" dirty="0"/>
          </a:p>
          <a:p>
            <a:endParaRPr lang="en-US" sz="2400" dirty="0"/>
          </a:p>
          <a:p>
            <a:endParaRPr lang="en-US" sz="24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AutoShap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Things You Really Care About</a:t>
            </a:r>
          </a:p>
        </p:txBody>
      </p:sp>
      <p:sp>
        <p:nvSpPr>
          <p:cNvPr id="32771" name="Rectangle 3"/>
          <p:cNvSpPr>
            <a:spLocks noGrp="1" noChangeArrowheads="1"/>
          </p:cNvSpPr>
          <p:nvPr>
            <p:ph idx="1"/>
          </p:nvPr>
        </p:nvSpPr>
        <p:spPr>
          <a:xfrm>
            <a:off x="822960" y="1845734"/>
            <a:ext cx="7543800" cy="4023360"/>
          </a:xfrm>
        </p:spPr>
        <p:txBody>
          <a:bodyPr>
            <a:normAutofit/>
          </a:bodyPr>
          <a:lstStyle/>
          <a:p>
            <a:r>
              <a:rPr lang="en-US" sz="2000" dirty="0"/>
              <a:t>Whitespace counts</a:t>
            </a:r>
          </a:p>
          <a:p>
            <a:pPr lvl="1"/>
            <a:r>
              <a:rPr lang="en-US" sz="1800" b="1" dirty="0"/>
              <a:t>Use spaces, not tabs!</a:t>
            </a:r>
          </a:p>
          <a:p>
            <a:r>
              <a:rPr lang="en-US" sz="2000" dirty="0"/>
              <a:t>Everything is an object</a:t>
            </a:r>
          </a:p>
          <a:p>
            <a:r>
              <a:rPr lang="en-US" sz="2000" dirty="0"/>
              <a:t>Python has an interpreter – use it</a:t>
            </a:r>
          </a:p>
          <a:p>
            <a:r>
              <a:rPr lang="en-US" sz="2000" dirty="0"/>
              <a:t>Use a real editor that has a python mode</a:t>
            </a:r>
          </a:p>
          <a:p>
            <a:pPr lvl="1"/>
            <a:r>
              <a:rPr lang="en-US" sz="1800" dirty="0" err="1"/>
              <a:t>VSCode</a:t>
            </a:r>
            <a:endParaRPr lang="en-US" sz="1800" dirty="0"/>
          </a:p>
          <a:p>
            <a:pPr lvl="1"/>
            <a:r>
              <a:rPr lang="en-US" sz="1800" dirty="0" err="1"/>
              <a:t>Jupyter</a:t>
            </a:r>
            <a:r>
              <a:rPr lang="en-US" sz="1800" dirty="0"/>
              <a:t> Notebook</a:t>
            </a:r>
          </a:p>
          <a:p>
            <a:pPr lvl="1"/>
            <a:r>
              <a:rPr lang="en-US" sz="1800" dirty="0"/>
              <a:t>Google </a:t>
            </a:r>
            <a:r>
              <a:rPr lang="en-US" sz="1800" dirty="0" err="1"/>
              <a:t>Colab</a:t>
            </a:r>
            <a:endParaRPr lang="en-US" sz="1800" dirty="0"/>
          </a:p>
          <a:p>
            <a:pPr lvl="1"/>
            <a:r>
              <a:rPr lang="en-US" sz="1800" dirty="0"/>
              <a:t>Emacs</a:t>
            </a:r>
          </a:p>
          <a:p>
            <a:pPr lvl="1"/>
            <a:r>
              <a:rPr lang="en-US" sz="1800" dirty="0"/>
              <a:t>Vim</a:t>
            </a:r>
          </a:p>
          <a:p>
            <a:pPr lvl="1"/>
            <a:r>
              <a:rPr lang="en-US" sz="1800" dirty="0" err="1"/>
              <a:t>PyCharm</a:t>
            </a:r>
            <a:endParaRPr lang="en-US" sz="1800" dirty="0"/>
          </a:p>
          <a:p>
            <a:pPr marL="0" indent="0">
              <a:buNone/>
            </a:pPr>
            <a:endParaRPr lang="en-US" sz="2000" dirty="0"/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Plotting!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22958" y="1845734"/>
            <a:ext cx="7543799" cy="1583265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sz="2000" b="1" i="1" dirty="0"/>
          </a:p>
          <a:p>
            <a:pPr marL="0" indent="0">
              <a:buNone/>
            </a:pPr>
            <a:endParaRPr lang="en-US" sz="2000" b="1" i="1" dirty="0"/>
          </a:p>
          <a:p>
            <a:pPr marL="0" indent="0" algn="ctr">
              <a:buNone/>
            </a:pPr>
            <a:r>
              <a:rPr lang="en-US" sz="2000" b="1" i="1" dirty="0"/>
              <a:t>matplotlib is the </a:t>
            </a:r>
            <a:r>
              <a:rPr lang="en-US" sz="2000" b="1" i="1" dirty="0" err="1"/>
              <a:t>defacto</a:t>
            </a:r>
            <a:r>
              <a:rPr lang="en-US" sz="2000" b="1" i="1" dirty="0"/>
              <a:t> tool for plotting</a:t>
            </a:r>
          </a:p>
          <a:p>
            <a:endParaRPr lang="en-US" sz="2000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F1ADBB2-3E2B-484C-8B99-15233C5CF3F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22958" y="3428999"/>
            <a:ext cx="8016242" cy="244009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/>
              <a:t>fro</a:t>
            </a:r>
            <a:r>
              <a:rPr lang="en-US" sz="1600" dirty="0">
                <a:latin typeface="Monaco" pitchFamily="2" charset="77"/>
              </a:rPr>
              <a:t>m matplotlib import </a:t>
            </a:r>
            <a:r>
              <a:rPr lang="en-US" sz="1600" dirty="0" err="1">
                <a:latin typeface="Monaco" pitchFamily="2" charset="77"/>
              </a:rPr>
              <a:t>pyplot</a:t>
            </a:r>
            <a:endParaRPr lang="en-US" sz="1600" dirty="0">
              <a:latin typeface="Monaco" pitchFamily="2" charset="77"/>
            </a:endParaRPr>
          </a:p>
          <a:p>
            <a:pPr marL="0" indent="0">
              <a:buNone/>
            </a:pPr>
            <a:endParaRPr lang="en-US" sz="1600" dirty="0">
              <a:latin typeface="Monaco" pitchFamily="2" charset="77"/>
            </a:endParaRPr>
          </a:p>
          <a:p>
            <a:pPr marL="0" indent="0">
              <a:buNone/>
            </a:pPr>
            <a:r>
              <a:rPr lang="en-US" sz="1600" dirty="0" err="1">
                <a:latin typeface="Monaco" pitchFamily="2" charset="77"/>
              </a:rPr>
              <a:t>pyplot.plot</a:t>
            </a:r>
            <a:r>
              <a:rPr lang="en-US" sz="1600" dirty="0">
                <a:latin typeface="Monaco" pitchFamily="2" charset="77"/>
              </a:rPr>
              <a:t>(range(100))</a:t>
            </a:r>
          </a:p>
          <a:p>
            <a:pPr marL="0" indent="0">
              <a:buNone/>
            </a:pPr>
            <a:r>
              <a:rPr lang="en-US" sz="1600" dirty="0" err="1">
                <a:latin typeface="Monaco" pitchFamily="2" charset="77"/>
              </a:rPr>
              <a:t>pyplot.title</a:t>
            </a:r>
            <a:r>
              <a:rPr lang="en-US" sz="1600" dirty="0">
                <a:latin typeface="Monaco" pitchFamily="2" charset="77"/>
              </a:rPr>
              <a:t>(‘cheese eaten vs time’)</a:t>
            </a:r>
          </a:p>
          <a:p>
            <a:pPr marL="0" indent="0">
              <a:buNone/>
            </a:pPr>
            <a:r>
              <a:rPr lang="en-US" sz="1600" dirty="0" err="1">
                <a:latin typeface="Monaco" pitchFamily="2" charset="77"/>
              </a:rPr>
              <a:t>pyplot.savefig</a:t>
            </a:r>
            <a:r>
              <a:rPr lang="en-US" sz="1600" dirty="0">
                <a:latin typeface="Monaco" pitchFamily="2" charset="77"/>
              </a:rPr>
              <a:t>(‘</a:t>
            </a:r>
            <a:r>
              <a:rPr lang="en-US" sz="1600" dirty="0" err="1">
                <a:latin typeface="Monaco" pitchFamily="2" charset="77"/>
              </a:rPr>
              <a:t>figure.pdf</a:t>
            </a:r>
            <a:r>
              <a:rPr lang="en-US" sz="1600" dirty="0">
                <a:latin typeface="Monaco" pitchFamily="2" charset="77"/>
              </a:rPr>
              <a:t>’)</a:t>
            </a:r>
          </a:p>
          <a:p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3183749259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2EBFB9D5-2BF6-7F59-731A-9C3537EA48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Conda</a:t>
            </a:r>
            <a:r>
              <a:rPr lang="en-US" dirty="0"/>
              <a:t>, </a:t>
            </a:r>
            <a:r>
              <a:rPr lang="en-US" dirty="0" err="1"/>
              <a:t>Jupyter</a:t>
            </a:r>
            <a:r>
              <a:rPr lang="en-US" dirty="0"/>
              <a:t>, </a:t>
            </a:r>
            <a:r>
              <a:rPr lang="en-US" dirty="0" err="1"/>
              <a:t>Colab</a:t>
            </a:r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31D165D5-782F-1C4D-9AB4-B979EBB13D5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0285210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F1B41CB-C217-EB52-2E3B-C50EDC2A3B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Conda</a:t>
            </a:r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62FE6498-E25E-C972-0FED-C0A3F73A36E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22958" y="1845734"/>
            <a:ext cx="4053841" cy="4023360"/>
          </a:xfrm>
        </p:spPr>
        <p:txBody>
          <a:bodyPr>
            <a:normAutofit lnSpcReduction="10000"/>
          </a:bodyPr>
          <a:lstStyle/>
          <a:p>
            <a:r>
              <a:rPr lang="en-US" dirty="0" err="1"/>
              <a:t>Conda</a:t>
            </a:r>
            <a:r>
              <a:rPr lang="en-US" dirty="0"/>
              <a:t> lets you manage virtual environments in python</a:t>
            </a:r>
          </a:p>
          <a:p>
            <a:endParaRPr lang="en-US" dirty="0"/>
          </a:p>
          <a:p>
            <a:r>
              <a:rPr lang="en-US" dirty="0"/>
              <a:t>Helps keep conflicting dependencies on your machine</a:t>
            </a:r>
          </a:p>
          <a:p>
            <a:endParaRPr lang="en-US" dirty="0"/>
          </a:p>
          <a:p>
            <a:r>
              <a:rPr lang="en-US" dirty="0"/>
              <a:t>Different versions of python</a:t>
            </a:r>
          </a:p>
          <a:p>
            <a:r>
              <a:rPr lang="en-US" dirty="0"/>
              <a:t>Different versions of supplemental libraries</a:t>
            </a:r>
          </a:p>
          <a:p>
            <a:endParaRPr lang="en-US" dirty="0"/>
          </a:p>
          <a:p>
            <a:r>
              <a:rPr lang="en-US" dirty="0"/>
              <a:t>Environments can be ”exported” to a text file</a:t>
            </a:r>
          </a:p>
          <a:p>
            <a:endParaRPr lang="en-US" dirty="0"/>
          </a:p>
          <a:p>
            <a:r>
              <a:rPr lang="en-US" dirty="0"/>
              <a:t>&gt; </a:t>
            </a:r>
            <a:r>
              <a:rPr lang="en-US" dirty="0" err="1"/>
              <a:t>conda</a:t>
            </a:r>
            <a:r>
              <a:rPr lang="en-US" dirty="0"/>
              <a:t> create –n summer24 python=3.12 </a:t>
            </a:r>
            <a:br>
              <a:rPr lang="en-US" dirty="0"/>
            </a:br>
            <a:r>
              <a:rPr lang="en-US" dirty="0"/>
              <a:t>&gt; </a:t>
            </a:r>
            <a:r>
              <a:rPr lang="en-US" dirty="0" err="1"/>
              <a:t>conda</a:t>
            </a:r>
            <a:r>
              <a:rPr lang="en-US" dirty="0"/>
              <a:t> activate summer24</a:t>
            </a:r>
            <a:br>
              <a:rPr lang="en-US" dirty="0"/>
            </a:br>
            <a:r>
              <a:rPr lang="en-US" dirty="0"/>
              <a:t>&gt; </a:t>
            </a:r>
            <a:r>
              <a:rPr lang="en-US" dirty="0" err="1"/>
              <a:t>conda</a:t>
            </a:r>
            <a:r>
              <a:rPr lang="en-US" dirty="0"/>
              <a:t> install </a:t>
            </a:r>
            <a:r>
              <a:rPr lang="en-US" dirty="0" err="1"/>
              <a:t>pytorch</a:t>
            </a:r>
            <a:r>
              <a:rPr lang="en-US" dirty="0"/>
              <a:t>, </a:t>
            </a:r>
            <a:r>
              <a:rPr lang="en-US" dirty="0" err="1"/>
              <a:t>ipython</a:t>
            </a:r>
            <a:r>
              <a:rPr lang="en-US" dirty="0"/>
              <a:t>, </a:t>
            </a:r>
            <a:r>
              <a:rPr lang="en-US" dirty="0" err="1"/>
              <a:t>jupyter</a:t>
            </a:r>
            <a:r>
              <a:rPr lang="en-US" dirty="0"/>
              <a:t>, </a:t>
            </a:r>
            <a:r>
              <a:rPr lang="en-US" dirty="0" err="1"/>
              <a:t>ipykernel</a:t>
            </a:r>
            <a:r>
              <a:rPr lang="en-US" dirty="0"/>
              <a:t> </a:t>
            </a:r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AEB824B3-F217-94A0-6454-6210DEF30CE3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4664075" y="2684046"/>
            <a:ext cx="3702050" cy="23471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8844536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FDEC87-BEA3-80D5-CDFC-6D22F4FC56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Jupyter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0A9405B-D1D7-9299-55C9-7B7238FA388F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Interactive environment for python</a:t>
            </a:r>
          </a:p>
          <a:p>
            <a:r>
              <a:rPr lang="en-US" dirty="0"/>
              <a:t>Can be run inside browser or </a:t>
            </a:r>
            <a:r>
              <a:rPr lang="en-US" dirty="0" err="1"/>
              <a:t>VSCode</a:t>
            </a:r>
            <a:endParaRPr lang="en-US" dirty="0"/>
          </a:p>
          <a:p>
            <a:endParaRPr lang="en-US" dirty="0"/>
          </a:p>
          <a:p>
            <a:r>
              <a:rPr lang="en-US" dirty="0"/>
              <a:t>Pros:</a:t>
            </a:r>
          </a:p>
          <a:p>
            <a:pPr lvl="1"/>
            <a:r>
              <a:rPr lang="en-US" dirty="0"/>
              <a:t>Easy interaction, plots available inline</a:t>
            </a:r>
          </a:p>
          <a:p>
            <a:pPr lvl="1"/>
            <a:r>
              <a:rPr lang="en-US" dirty="0"/>
              <a:t>Rapid prototyping</a:t>
            </a:r>
          </a:p>
          <a:p>
            <a:pPr lvl="1"/>
            <a:r>
              <a:rPr lang="en-US" dirty="0"/>
              <a:t>Markdown notes can be kept inside</a:t>
            </a:r>
          </a:p>
          <a:p>
            <a:pPr lvl="1"/>
            <a:endParaRPr lang="en-US" dirty="0"/>
          </a:p>
          <a:p>
            <a:r>
              <a:rPr lang="en-US" dirty="0"/>
              <a:t>Cons:</a:t>
            </a:r>
          </a:p>
          <a:p>
            <a:pPr lvl="1"/>
            <a:r>
              <a:rPr lang="en-US" dirty="0"/>
              <a:t>Easy to write terrible code</a:t>
            </a:r>
          </a:p>
          <a:p>
            <a:pPr lvl="1"/>
            <a:r>
              <a:rPr lang="en-US" dirty="0"/>
              <a:t>Everything is global</a:t>
            </a:r>
          </a:p>
          <a:p>
            <a:pPr lvl="1"/>
            <a:r>
              <a:rPr lang="en-US" dirty="0"/>
              <a:t>You may not see bugs until you restart the notebook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3B39C07-5D22-1E75-0CC1-0A9BC9C81DE6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4664075" y="2761339"/>
            <a:ext cx="3702050" cy="21925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47390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6E7720EC-226C-3FEC-EACA-32D2DA7A0C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2960" y="286604"/>
            <a:ext cx="7543800" cy="1450757"/>
          </a:xfrm>
        </p:spPr>
        <p:txBody>
          <a:bodyPr anchor="b">
            <a:normAutofit/>
          </a:bodyPr>
          <a:lstStyle/>
          <a:p>
            <a:r>
              <a:rPr lang="en-US" dirty="0"/>
              <a:t>Google </a:t>
            </a:r>
            <a:r>
              <a:rPr lang="en-US" dirty="0" err="1"/>
              <a:t>Colab</a:t>
            </a:r>
            <a:r>
              <a:rPr lang="en-US" dirty="0"/>
              <a:t>: https://</a:t>
            </a:r>
            <a:r>
              <a:rPr lang="en-US" dirty="0" err="1"/>
              <a:t>colab.google</a:t>
            </a:r>
            <a:endParaRPr lang="en-US" dirty="0"/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B47F1462-71B4-2417-C9F6-18F5C99D8BE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22959" y="1845734"/>
            <a:ext cx="3703320" cy="4023360"/>
          </a:xfrm>
        </p:spPr>
        <p:txBody>
          <a:bodyPr/>
          <a:lstStyle/>
          <a:p>
            <a:r>
              <a:rPr lang="en-US" dirty="0"/>
              <a:t>Potentially free use of cloud resources</a:t>
            </a:r>
          </a:p>
          <a:p>
            <a:r>
              <a:rPr lang="en-US" dirty="0"/>
              <a:t>Similar to </a:t>
            </a:r>
            <a:r>
              <a:rPr lang="en-US" dirty="0" err="1"/>
              <a:t>Jupyter</a:t>
            </a:r>
            <a:r>
              <a:rPr lang="en-US" dirty="0"/>
              <a:t> notebook</a:t>
            </a:r>
          </a:p>
          <a:p>
            <a:endParaRPr lang="en-US" dirty="0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FC90AF18-8C1E-D8D2-0A26-F00A2004AD06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4663440" y="2778823"/>
            <a:ext cx="3703320" cy="2157183"/>
          </a:xfrm>
          <a:noFill/>
        </p:spPr>
      </p:pic>
    </p:spTree>
    <p:extLst>
      <p:ext uri="{BB962C8B-B14F-4D97-AF65-F5344CB8AC3E}">
        <p14:creationId xmlns:p14="http://schemas.microsoft.com/office/powerpoint/2010/main" val="2106721208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FD4A6D-0F04-7EBF-8B6A-E514E9CFED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Git / GitHub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5AD15A-97C4-0F20-465D-101CD3F4A71C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92500" lnSpcReduction="10000"/>
          </a:bodyPr>
          <a:lstStyle/>
          <a:p>
            <a:endParaRPr lang="en-US" dirty="0"/>
          </a:p>
          <a:p>
            <a:r>
              <a:rPr lang="en-US" dirty="0"/>
              <a:t>&gt; git </a:t>
            </a:r>
            <a:r>
              <a:rPr lang="en-US" dirty="0" err="1"/>
              <a:t>init</a:t>
            </a:r>
            <a:endParaRPr lang="en-US" dirty="0"/>
          </a:p>
          <a:p>
            <a:r>
              <a:rPr lang="en-US" dirty="0"/>
              <a:t>&gt; git remote add origin &lt;ssh location&gt;</a:t>
            </a:r>
          </a:p>
          <a:p>
            <a:r>
              <a:rPr lang="en-US" dirty="0"/>
              <a:t>&gt; git add </a:t>
            </a:r>
            <a:r>
              <a:rPr lang="en-US" dirty="0" err="1"/>
              <a:t>my_notebook.ipynb</a:t>
            </a:r>
            <a:endParaRPr lang="en-US" dirty="0"/>
          </a:p>
          <a:p>
            <a:r>
              <a:rPr lang="en-US" dirty="0"/>
              <a:t>&gt; git commit -m “Initial commit”</a:t>
            </a:r>
          </a:p>
          <a:p>
            <a:r>
              <a:rPr lang="en-US" dirty="0"/>
              <a:t>&gt; git push origin main</a:t>
            </a:r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Resources: </a:t>
            </a:r>
          </a:p>
          <a:p>
            <a:pPr lvl="1"/>
            <a:r>
              <a:rPr lang="en-US" dirty="0">
                <a:hlinkClick r:id="rId2"/>
              </a:rPr>
              <a:t>https://jwiegley.github.io/git-from-the-bottom-up/</a:t>
            </a:r>
            <a:endParaRPr lang="en-US" dirty="0"/>
          </a:p>
          <a:p>
            <a:pPr lvl="1"/>
            <a:r>
              <a:rPr lang="en-US" dirty="0">
                <a:hlinkClick r:id="rId3"/>
              </a:rPr>
              <a:t>https://docs.github.com/en</a:t>
            </a:r>
            <a:endParaRPr lang="en-US" dirty="0"/>
          </a:p>
          <a:p>
            <a:pPr lvl="1"/>
            <a:r>
              <a:rPr lang="en-US" dirty="0">
                <a:hlinkClick r:id="rId4"/>
              </a:rPr>
              <a:t>https://skills.github.com/</a:t>
            </a:r>
            <a:endParaRPr lang="en-US" dirty="0"/>
          </a:p>
          <a:p>
            <a:pPr lvl="1"/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71E3054-4F0F-1EAA-905A-FFA66C4AB554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Use the command line interface</a:t>
            </a:r>
          </a:p>
          <a:p>
            <a:r>
              <a:rPr lang="en-US" dirty="0"/>
              <a:t>Be thoughtful about commit messages</a:t>
            </a:r>
          </a:p>
          <a:p>
            <a:pPr lvl="1"/>
            <a:r>
              <a:rPr lang="en-US" dirty="0"/>
              <a:t>Focus on the “why” and high level “what”  </a:t>
            </a:r>
          </a:p>
          <a:p>
            <a:pPr lvl="1"/>
            <a:endParaRPr lang="en-US" dirty="0"/>
          </a:p>
          <a:p>
            <a:r>
              <a:rPr lang="en-US" dirty="0"/>
              <a:t>First line of commit message should be short</a:t>
            </a:r>
          </a:p>
          <a:p>
            <a:pPr lvl="1"/>
            <a:r>
              <a:rPr lang="en-US" dirty="0"/>
              <a:t>Follow up with additional paragraphs if need be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r>
              <a:rPr lang="en-US" dirty="0"/>
              <a:t>If you do check in work just to temporarily ”save” it, go back and clean up later</a:t>
            </a:r>
          </a:p>
          <a:p>
            <a:pPr lvl="1"/>
            <a:r>
              <a:rPr lang="en-US" dirty="0"/>
              <a:t>rebase</a:t>
            </a:r>
          </a:p>
          <a:p>
            <a:pPr lvl="1"/>
            <a:r>
              <a:rPr lang="en-US" dirty="0"/>
              <a:t>commit --amend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66931771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B1F378-638D-2187-12D5-E56D14A7C6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 Book?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200859-CE59-AEC4-568E-F045FAC3F2FA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/>
              <a:t>Consider this book if you like a physical reference</a:t>
            </a:r>
          </a:p>
          <a:p>
            <a:endParaRPr lang="en-US" dirty="0"/>
          </a:p>
          <a:p>
            <a:r>
              <a:rPr lang="en-US" dirty="0"/>
              <a:t>Beware that these toolkits (especially </a:t>
            </a:r>
            <a:r>
              <a:rPr lang="en-US" dirty="0" err="1"/>
              <a:t>pytorch</a:t>
            </a:r>
            <a:r>
              <a:rPr lang="en-US" dirty="0"/>
              <a:t>) evolve rapidly….</a:t>
            </a:r>
          </a:p>
          <a:p>
            <a:endParaRPr lang="en-US" dirty="0"/>
          </a:p>
          <a:p>
            <a:pPr lvl="1"/>
            <a:r>
              <a:rPr lang="en-US" dirty="0">
                <a:hlinkClick r:id="rId2"/>
              </a:rPr>
              <a:t>https://pytorch.org/</a:t>
            </a:r>
            <a:endParaRPr lang="en-US" dirty="0"/>
          </a:p>
          <a:p>
            <a:pPr lvl="1"/>
            <a:r>
              <a:rPr lang="en-US" dirty="0">
                <a:hlinkClick r:id="rId3"/>
              </a:rPr>
              <a:t>https://scikit-learn.org</a:t>
            </a:r>
            <a:endParaRPr lang="en-US" dirty="0"/>
          </a:p>
          <a:p>
            <a:pPr lvl="1"/>
            <a:endParaRPr lang="en-US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C3C8DCF1-E830-1439-D26C-2B799B32A5A1}"/>
              </a:ext>
            </a:extLst>
          </p:cNvPr>
          <p:cNvPicPr>
            <a:picLocks noGrp="1" noChangeAspect="1" noChangeArrowheads="1"/>
          </p:cNvPicPr>
          <p:nvPr>
            <p:ph sz="half" idx="2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84555" y="1846263"/>
            <a:ext cx="3261089" cy="40227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20571543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F6C73-3FEC-C023-F80D-88B80BC963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Learning more about Neural Networks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B89DFC-617D-336F-60D4-C16F065861E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22958" y="1845734"/>
            <a:ext cx="3901441" cy="4023360"/>
          </a:xfrm>
        </p:spPr>
        <p:txBody>
          <a:bodyPr/>
          <a:lstStyle/>
          <a:p>
            <a:r>
              <a:rPr lang="en-US" dirty="0">
                <a:hlinkClick r:id="rId2"/>
              </a:rPr>
              <a:t>https://www.youtube.com/@AndrejKarpathy</a:t>
            </a:r>
            <a:br>
              <a:rPr lang="en-US" dirty="0"/>
            </a:br>
            <a:endParaRPr lang="en-US" dirty="0"/>
          </a:p>
          <a:p>
            <a:pPr lvl="1"/>
            <a:r>
              <a:rPr lang="en-US" dirty="0"/>
              <a:t>Building </a:t>
            </a:r>
            <a:r>
              <a:rPr lang="en-US" dirty="0" err="1"/>
              <a:t>micrograd</a:t>
            </a:r>
            <a:r>
              <a:rPr lang="en-US" dirty="0"/>
              <a:t> (2h)</a:t>
            </a:r>
          </a:p>
          <a:p>
            <a:pPr lvl="1"/>
            <a:r>
              <a:rPr lang="en-US" dirty="0"/>
              <a:t>https://</a:t>
            </a:r>
            <a:r>
              <a:rPr lang="en-US" dirty="0" err="1"/>
              <a:t>www.youtube.com</a:t>
            </a:r>
            <a:r>
              <a:rPr lang="en-US" dirty="0"/>
              <a:t>/</a:t>
            </a:r>
            <a:r>
              <a:rPr lang="en-US" dirty="0" err="1"/>
              <a:t>watch?v</a:t>
            </a:r>
            <a:r>
              <a:rPr lang="en-US" dirty="0"/>
              <a:t>=VMj-3S1tku0</a:t>
            </a:r>
            <a:br>
              <a:rPr lang="en-US" dirty="0"/>
            </a:br>
            <a:endParaRPr lang="en-US" dirty="0"/>
          </a:p>
          <a:p>
            <a:pPr lvl="1"/>
            <a:r>
              <a:rPr lang="en-US" dirty="0" err="1"/>
              <a:t>Makemore</a:t>
            </a:r>
            <a:r>
              <a:rPr lang="en-US" dirty="0"/>
              <a:t> series (5 parts, 8h) </a:t>
            </a:r>
            <a:r>
              <a:rPr lang="en-US" dirty="0">
                <a:hlinkClick r:id="rId3"/>
              </a:rPr>
              <a:t>https://www.youtube.com/watch?v=PaCmpygFfXo</a:t>
            </a:r>
            <a:br>
              <a:rPr lang="en-US" dirty="0"/>
            </a:br>
            <a:endParaRPr lang="en-US" dirty="0"/>
          </a:p>
          <a:p>
            <a:pPr lvl="1"/>
            <a:r>
              <a:rPr lang="en-US" dirty="0"/>
              <a:t>Let’s build GPT from scratch, in code (2h) </a:t>
            </a:r>
            <a:r>
              <a:rPr lang="en-US" dirty="0">
                <a:hlinkClick r:id="rId4"/>
              </a:rPr>
              <a:t>https://www.youtube.com/watch?v=kCc8FmEb1nY</a:t>
            </a:r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marL="150876" lvl="1" indent="0">
              <a:buNone/>
            </a:pPr>
            <a:r>
              <a:rPr lang="en-US" dirty="0"/>
              <a:t>	</a:t>
            </a:r>
          </a:p>
        </p:txBody>
      </p:sp>
    </p:spTree>
    <p:extLst>
      <p:ext uri="{BB962C8B-B14F-4D97-AF65-F5344CB8AC3E}">
        <p14:creationId xmlns:p14="http://schemas.microsoft.com/office/powerpoint/2010/main" val="297501811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8A8518-193A-C340-B4EB-380F458531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Basic Numeric Datatypes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F6E649-E000-314D-9025-F122A1902B1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Integers				10000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 sz="2400" dirty="0"/>
              <a:t>Integers grow arbitrarily large</a:t>
            </a:r>
          </a:p>
          <a:p>
            <a:pPr lvl="2">
              <a:buFont typeface="Arial" panose="020B0604020202020204" pitchFamily="34" charset="0"/>
              <a:buChar char="•"/>
            </a:pPr>
            <a:r>
              <a:rPr lang="en-US" sz="1800" dirty="0"/>
              <a:t>Similar to </a:t>
            </a:r>
            <a:r>
              <a:rPr lang="en-US" sz="1800" dirty="0" err="1"/>
              <a:t>BigInt</a:t>
            </a:r>
            <a:r>
              <a:rPr lang="en-US" sz="1800" dirty="0"/>
              <a:t> in Java</a:t>
            </a:r>
          </a:p>
          <a:p>
            <a:pPr lvl="2">
              <a:buFont typeface="Arial" panose="020B0604020202020204" pitchFamily="34" charset="0"/>
              <a:buChar char="•"/>
            </a:pPr>
            <a:r>
              <a:rPr lang="en-US" sz="1800" dirty="0"/>
              <a:t>Note that division yields a float! 1/10 = 0.1</a:t>
            </a:r>
          </a:p>
          <a:p>
            <a:pPr lvl="2">
              <a:buFont typeface="Arial" panose="020B0604020202020204" pitchFamily="34" charset="0"/>
              <a:buChar char="•"/>
            </a:pPr>
            <a:endParaRPr lang="en-US" sz="1800" dirty="0"/>
          </a:p>
          <a:p>
            <a:pPr lvl="2">
              <a:buFont typeface="Arial" panose="020B0604020202020204" pitchFamily="34" charset="0"/>
              <a:buChar char="•"/>
            </a:pPr>
            <a:endParaRPr lang="en-US" sz="1800" dirty="0"/>
          </a:p>
          <a:p>
            <a:pPr marL="150876" lvl="1" indent="0">
              <a:buNone/>
            </a:pPr>
            <a:r>
              <a:rPr lang="en-US" sz="2800" dirty="0"/>
              <a:t>Floating Point		4.5123</a:t>
            </a:r>
          </a:p>
          <a:p>
            <a:pPr marL="150876" lvl="1" indent="0">
              <a:buNone/>
            </a:pPr>
            <a:endParaRPr lang="en-US" sz="2100" dirty="0"/>
          </a:p>
        </p:txBody>
      </p:sp>
    </p:spTree>
    <p:extLst>
      <p:ext uri="{BB962C8B-B14F-4D97-AF65-F5344CB8AC3E}">
        <p14:creationId xmlns:p14="http://schemas.microsoft.com/office/powerpoint/2010/main" val="362030161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4" name="AutoShap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Additional Critical Data Types</a:t>
            </a:r>
          </a:p>
        </p:txBody>
      </p:sp>
      <p:sp>
        <p:nvSpPr>
          <p:cNvPr id="33795" name="Rectangle 3"/>
          <p:cNvSpPr>
            <a:spLocks noGrp="1" noChangeArrowheads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40000"/>
              </a:lnSpc>
            </a:pPr>
            <a:r>
              <a:rPr lang="en-US" sz="2400" dirty="0"/>
              <a:t>Strings		“Hello World”</a:t>
            </a:r>
          </a:p>
          <a:p>
            <a:pPr>
              <a:lnSpc>
                <a:spcPct val="140000"/>
              </a:lnSpc>
            </a:pPr>
            <a:r>
              <a:rPr lang="en-US" sz="2400" dirty="0"/>
              <a:t>Byte-arrays	</a:t>
            </a:r>
            <a:r>
              <a:rPr lang="en-US" sz="2400" dirty="0" err="1"/>
              <a:t>b’hi</a:t>
            </a:r>
            <a:r>
              <a:rPr lang="en-US" sz="2400" dirty="0"/>
              <a:t> there’</a:t>
            </a:r>
          </a:p>
          <a:p>
            <a:pPr>
              <a:lnSpc>
                <a:spcPct val="140000"/>
              </a:lnSpc>
            </a:pPr>
            <a:r>
              <a:rPr lang="en-US" sz="2400" dirty="0"/>
              <a:t>Tuples		(1, 4, 5)</a:t>
            </a:r>
          </a:p>
          <a:p>
            <a:pPr>
              <a:lnSpc>
                <a:spcPct val="140000"/>
              </a:lnSpc>
            </a:pPr>
            <a:r>
              <a:rPr lang="en-US" sz="2400" dirty="0"/>
              <a:t>Lists			[1, 4, 5]	</a:t>
            </a:r>
          </a:p>
          <a:p>
            <a:pPr>
              <a:lnSpc>
                <a:spcPct val="140000"/>
              </a:lnSpc>
            </a:pPr>
            <a:r>
              <a:rPr lang="en-US" sz="2400" dirty="0"/>
              <a:t>Dictionaries	{“first” : 1, “second” : 2}</a:t>
            </a:r>
          </a:p>
          <a:p>
            <a:pPr>
              <a:lnSpc>
                <a:spcPct val="140000"/>
              </a:lnSpc>
            </a:pPr>
            <a:r>
              <a:rPr lang="en-US" sz="2400" dirty="0"/>
              <a:t>Sets			{‘a’, ‘b’, ‘c’}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8" name="AutoShap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Things to Note</a:t>
            </a:r>
          </a:p>
        </p:txBody>
      </p:sp>
      <p:sp>
        <p:nvSpPr>
          <p:cNvPr id="34819" name="Rectangle 3"/>
          <p:cNvSpPr>
            <a:spLocks noGrp="1" noChangeArrowheads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There is no </a:t>
            </a:r>
            <a:r>
              <a:rPr lang="en-US" sz="2400" b="1" dirty="0"/>
              <a:t>character </a:t>
            </a:r>
            <a:r>
              <a:rPr lang="en-US" sz="2400" dirty="0"/>
              <a:t>data-type</a:t>
            </a:r>
            <a:br>
              <a:rPr lang="en-US" sz="2400" dirty="0"/>
            </a:br>
            <a:endParaRPr lang="en-US" sz="2400" dirty="0"/>
          </a:p>
          <a:p>
            <a:r>
              <a:rPr lang="en-US" sz="2400" dirty="0"/>
              <a:t>Strings </a:t>
            </a:r>
            <a:r>
              <a:rPr lang="en-US" sz="2400" b="1" dirty="0"/>
              <a:t>are</a:t>
            </a:r>
            <a:r>
              <a:rPr lang="en-US" sz="2400" dirty="0"/>
              <a:t> </a:t>
            </a:r>
            <a:r>
              <a:rPr lang="en-US" sz="2400" b="1" dirty="0"/>
              <a:t>not</a:t>
            </a:r>
            <a:r>
              <a:rPr lang="en-US" sz="2400" dirty="0"/>
              <a:t> byte-arrays</a:t>
            </a:r>
            <a:br>
              <a:rPr lang="en-US" sz="2400" dirty="0"/>
            </a:br>
            <a:endParaRPr lang="en-US" sz="2400" dirty="0"/>
          </a:p>
          <a:p>
            <a:r>
              <a:rPr lang="en-US" sz="2400" dirty="0"/>
              <a:t>Strings and tuples are </a:t>
            </a:r>
            <a:r>
              <a:rPr lang="en-US" sz="2400" b="1" dirty="0"/>
              <a:t>immutable</a:t>
            </a:r>
          </a:p>
          <a:p>
            <a:pPr lvl="1"/>
            <a:r>
              <a:rPr lang="en-US" sz="2000" dirty="0"/>
              <a:t>you cannot modify them without creating a new instance</a:t>
            </a:r>
            <a:br>
              <a:rPr lang="en-US" sz="2000" dirty="0"/>
            </a:br>
            <a:endParaRPr lang="en-US" sz="2000" dirty="0"/>
          </a:p>
          <a:p>
            <a:r>
              <a:rPr lang="en-US" sz="2400" dirty="0"/>
              <a:t>Lists, dictionaries, and sets are </a:t>
            </a:r>
            <a:r>
              <a:rPr lang="en-US" sz="2400" b="1" dirty="0"/>
              <a:t>mutable</a:t>
            </a:r>
          </a:p>
          <a:p>
            <a:pPr lvl="1"/>
            <a:r>
              <a:rPr lang="en-US" sz="2000" dirty="0"/>
              <a:t>They work like you’d probably expect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Strings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Strings can be formed in a few ways such as:</a:t>
            </a:r>
          </a:p>
          <a:p>
            <a:pPr lvl="1"/>
            <a:r>
              <a:rPr lang="en-US" sz="2400" dirty="0"/>
              <a:t>Double quotes:  “Hello World”</a:t>
            </a:r>
          </a:p>
          <a:p>
            <a:pPr lvl="1"/>
            <a:r>
              <a:rPr lang="en-US" sz="2400" dirty="0"/>
              <a:t>Single quotes:   ‘Hello World’</a:t>
            </a:r>
          </a:p>
          <a:p>
            <a:pPr lvl="1"/>
            <a:r>
              <a:rPr lang="en-US" sz="2400" dirty="0"/>
              <a:t>Triple quotes: “““Hello World”””</a:t>
            </a:r>
          </a:p>
          <a:p>
            <a:pPr lvl="1"/>
            <a:endParaRPr lang="en-US" sz="2400" dirty="0"/>
          </a:p>
          <a:p>
            <a:pPr lvl="1"/>
            <a:r>
              <a:rPr lang="en-US" sz="2400" dirty="0"/>
              <a:t>f-strings: </a:t>
            </a:r>
            <a:r>
              <a:rPr lang="en-US" sz="2400" dirty="0" err="1"/>
              <a:t>f”Hey</a:t>
            </a:r>
            <a:r>
              <a:rPr lang="en-US" sz="2400" dirty="0"/>
              <a:t> {Bob}”    </a:t>
            </a:r>
          </a:p>
          <a:p>
            <a:pPr lvl="1"/>
            <a:r>
              <a:rPr lang="en-US" sz="2400" dirty="0"/>
              <a:t>raw strings: </a:t>
            </a:r>
            <a:r>
              <a:rPr lang="en-US" sz="2400" dirty="0" err="1"/>
              <a:t>r”Hey</a:t>
            </a:r>
            <a:r>
              <a:rPr lang="en-US" sz="2400" dirty="0"/>
              <a:t> cheese\n”</a:t>
            </a:r>
          </a:p>
          <a:p>
            <a:pPr lvl="1"/>
            <a:r>
              <a:rPr lang="en-US" sz="2400" dirty="0"/>
              <a:t>format method: </a:t>
            </a:r>
          </a:p>
          <a:p>
            <a:pPr lvl="2"/>
            <a:r>
              <a:rPr lang="en-US" sz="2100" dirty="0"/>
              <a:t>“Hi Professor {name}”.format(name=‘W’)</a:t>
            </a:r>
          </a:p>
          <a:p>
            <a:pPr lvl="2"/>
            <a:r>
              <a:rPr lang="en-US" sz="2100" dirty="0"/>
              <a:t>“Hi Professor {0}”.format(‘W’)</a:t>
            </a:r>
          </a:p>
        </p:txBody>
      </p:sp>
    </p:spTree>
    <p:extLst>
      <p:ext uri="{BB962C8B-B14F-4D97-AF65-F5344CB8AC3E}">
        <p14:creationId xmlns:p14="http://schemas.microsoft.com/office/powerpoint/2010/main" val="16287266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Types and Arithmetic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000" dirty="0"/>
              <a:t>‘hi’ + ‘there’ == ?</a:t>
            </a:r>
          </a:p>
          <a:p>
            <a:endParaRPr lang="en-US" sz="2000" dirty="0"/>
          </a:p>
          <a:p>
            <a:r>
              <a:rPr lang="en-US" sz="2000" dirty="0"/>
              <a:t>[1]*5 == ?</a:t>
            </a:r>
          </a:p>
          <a:p>
            <a:endParaRPr lang="en-US" sz="2000" dirty="0"/>
          </a:p>
          <a:p>
            <a:r>
              <a:rPr lang="en-US" sz="2000" dirty="0"/>
              <a:t>‘Hi’*5 == ?</a:t>
            </a:r>
          </a:p>
          <a:p>
            <a:endParaRPr lang="en-US" sz="2000" dirty="0"/>
          </a:p>
          <a:p>
            <a:r>
              <a:rPr lang="en-US" sz="2000" dirty="0"/>
              <a:t>{‘a’, ’b’} + {‘c’} == ?</a:t>
            </a:r>
          </a:p>
        </p:txBody>
      </p:sp>
    </p:spTree>
    <p:extLst>
      <p:ext uri="{BB962C8B-B14F-4D97-AF65-F5344CB8AC3E}">
        <p14:creationId xmlns:p14="http://schemas.microsoft.com/office/powerpoint/2010/main" val="334161799"/>
      </p:ext>
    </p:extLst>
  </p:cSld>
  <p:clrMapOvr>
    <a:masterClrMapping/>
  </p:clrMapOvr>
</p:sld>
</file>

<file path=ppt/theme/theme1.xml><?xml version="1.0" encoding="utf-8"?>
<a:theme xmlns:a="http://schemas.openxmlformats.org/drawingml/2006/main" name="WHETS">
  <a:themeElements>
    <a:clrScheme name="WHETS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WHETS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>
    <a:extraClrScheme>
      <a:clrScheme name="WHETS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WHETS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WHETS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WHETS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WHETS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WHETS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WHETS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WHETS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WHETS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WHETS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WHETS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WHETS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Red">
  <a:themeElements>
    <a:clrScheme name="Retrospect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d" id="{B6734E45-EABE-0D43-B458-C72DA316428F}" vid="{1B016C05-63B8-8F49-A7AB-DADC86EB2B5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4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WHETS</Template>
  <TotalTime>6566</TotalTime>
  <Words>2127</Words>
  <Application>Microsoft Macintosh PowerPoint</Application>
  <PresentationFormat>On-screen Show (4:3)</PresentationFormat>
  <Paragraphs>406</Paragraphs>
  <Slides>47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47</vt:i4>
      </vt:variant>
    </vt:vector>
  </HeadingPairs>
  <TitlesOfParts>
    <vt:vector size="55" baseType="lpstr">
      <vt:lpstr>Arial</vt:lpstr>
      <vt:lpstr>Calibri</vt:lpstr>
      <vt:lpstr>Calibri Light</vt:lpstr>
      <vt:lpstr>Courier New</vt:lpstr>
      <vt:lpstr>Monaco</vt:lpstr>
      <vt:lpstr>Wingdings</vt:lpstr>
      <vt:lpstr>WHETS</vt:lpstr>
      <vt:lpstr>Red</vt:lpstr>
      <vt:lpstr>Python Programming</vt:lpstr>
      <vt:lpstr>Outline</vt:lpstr>
      <vt:lpstr>Python</vt:lpstr>
      <vt:lpstr>Things You Really Care About</vt:lpstr>
      <vt:lpstr>Basic Numeric Datatypes</vt:lpstr>
      <vt:lpstr>Additional Critical Data Types</vt:lpstr>
      <vt:lpstr>Things to Note</vt:lpstr>
      <vt:lpstr>Strings</vt:lpstr>
      <vt:lpstr>Types and Arithmetic</vt:lpstr>
      <vt:lpstr>Indexing</vt:lpstr>
      <vt:lpstr>Setting elements</vt:lpstr>
      <vt:lpstr>Setting elements</vt:lpstr>
      <vt:lpstr>Indexing</vt:lpstr>
      <vt:lpstr>Indexing</vt:lpstr>
      <vt:lpstr>Slicing</vt:lpstr>
      <vt:lpstr>Functions</vt:lpstr>
      <vt:lpstr>Looping</vt:lpstr>
      <vt:lpstr>Other Flow Control</vt:lpstr>
      <vt:lpstr>Pass to create empty blocks</vt:lpstr>
      <vt:lpstr>It Really is This Easy!</vt:lpstr>
      <vt:lpstr>Scripts</vt:lpstr>
      <vt:lpstr>Modules: Storing Code in Files</vt:lpstr>
      <vt:lpstr>Modules</vt:lpstr>
      <vt:lpstr>Modules you might care about</vt:lpstr>
      <vt:lpstr>Examples and Memes</vt:lpstr>
      <vt:lpstr>List Directory Contents / Open a file</vt:lpstr>
      <vt:lpstr>More Craziness</vt:lpstr>
      <vt:lpstr>Dealing with Lists/Dictionaries</vt:lpstr>
      <vt:lpstr>Objects</vt:lpstr>
      <vt:lpstr>Objects &amp; Classes</vt:lpstr>
      <vt:lpstr>Methods and self</vt:lpstr>
      <vt:lpstr>Etc</vt:lpstr>
      <vt:lpstr>Default Parameters </vt:lpstr>
      <vt:lpstr>Default Parameters &amp; A Mystery</vt:lpstr>
      <vt:lpstr>List Comprehensions</vt:lpstr>
      <vt:lpstr>More comprehensions</vt:lpstr>
      <vt:lpstr>More Craziness</vt:lpstr>
      <vt:lpstr>Docstrings and help()</vt:lpstr>
      <vt:lpstr>Recap</vt:lpstr>
      <vt:lpstr>Plotting!</vt:lpstr>
      <vt:lpstr>Conda, Jupyter, Colab</vt:lpstr>
      <vt:lpstr>Conda</vt:lpstr>
      <vt:lpstr>Jupyter</vt:lpstr>
      <vt:lpstr>Google Colab: https://colab.google</vt:lpstr>
      <vt:lpstr>Git / GitHub</vt:lpstr>
      <vt:lpstr>A Book?</vt:lpstr>
      <vt:lpstr>Learning more about Neural Networks</vt:lpstr>
    </vt:vector>
  </TitlesOfParts>
  <Company>WSUV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CS/CptS 440  Introduction to AI</dc:title>
  <dc:creator>Scott Wallace</dc:creator>
  <cp:lastModifiedBy>Zhang, Xuechen</cp:lastModifiedBy>
  <cp:revision>54</cp:revision>
  <cp:lastPrinted>2019-01-09T14:07:53Z</cp:lastPrinted>
  <dcterms:created xsi:type="dcterms:W3CDTF">2009-09-22T19:05:39Z</dcterms:created>
  <dcterms:modified xsi:type="dcterms:W3CDTF">2024-05-28T21:06:14Z</dcterms:modified>
</cp:coreProperties>
</file>

<file path=docProps/thumbnail.jpeg>
</file>